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333" r:id="rId3"/>
    <p:sldId id="344" r:id="rId4"/>
    <p:sldId id="345" r:id="rId5"/>
    <p:sldId id="346" r:id="rId6"/>
    <p:sldId id="347" r:id="rId7"/>
    <p:sldId id="348" r:id="rId8"/>
    <p:sldId id="352" r:id="rId9"/>
    <p:sldId id="353" r:id="rId10"/>
    <p:sldId id="351" r:id="rId11"/>
    <p:sldId id="354" r:id="rId12"/>
    <p:sldId id="355" r:id="rId13"/>
    <p:sldId id="356" r:id="rId14"/>
    <p:sldId id="349" r:id="rId15"/>
    <p:sldId id="336" r:id="rId16"/>
    <p:sldId id="350" r:id="rId17"/>
    <p:sldId id="357" r:id="rId18"/>
    <p:sldId id="35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3" d="100"/>
          <a:sy n="113" d="100"/>
        </p:scale>
        <p:origin x="456" y="132"/>
      </p:cViewPr>
      <p:guideLst/>
    </p:cSldViewPr>
  </p:slideViewPr>
  <p:outlineViewPr>
    <p:cViewPr>
      <p:scale>
        <a:sx n="33" d="100"/>
        <a:sy n="33" d="100"/>
      </p:scale>
      <p:origin x="0" y="-15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0"/>
    </p:cViewPr>
  </p:sorterViewPr>
  <p:notesViewPr>
    <p:cSldViewPr snapToGrid="0">
      <p:cViewPr>
        <p:scale>
          <a:sx n="214" d="100"/>
          <a:sy n="214" d="100"/>
        </p:scale>
        <p:origin x="1098" y="-35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34DB-6EB3-4483-8F62-3AA6A175996C}" type="datetimeFigureOut">
              <a:rPr lang="pl-PL" smtClean="0"/>
              <a:t>2025-01-17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3786C-92C2-4680-A120-39FE1DB6CD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1841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jp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rymaziejuk.pl/kontakt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7.web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eb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5.png"/><Relationship Id="rId7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7.png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.png"/><Relationship Id="rId7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rymaziejuk.pl/kontakt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7.web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web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FBBD58-4294-4AF1-92F4-8B78DD1AD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1465" y="2725311"/>
            <a:ext cx="8598716" cy="591509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</a:t>
            </a:r>
            <a:endParaRPr lang="pl-PL" sz="8800" b="1" dirty="0">
              <a:solidFill>
                <a:srgbClr val="C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906BF5C-FD6A-461E-868C-281F98EC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5428">
            <a:off x="9309326" y="675255"/>
            <a:ext cx="3124318" cy="2495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FB36AB0-98AA-41BC-A3B9-40A3E065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2415921"/>
            <a:ext cx="3849296" cy="2721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dtytuł 4">
            <a:extLst>
              <a:ext uri="{FF2B5EF4-FFF2-40B4-BE49-F238E27FC236}">
                <a16:creationId xmlns:a16="http://schemas.microsoft.com/office/drawing/2014/main" id="{D34C1EEE-77C8-674D-974E-12029061D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21036" y="365669"/>
            <a:ext cx="2151425" cy="374190"/>
          </a:xfrm>
        </p:spPr>
        <p:txBody>
          <a:bodyPr/>
          <a:lstStyle/>
          <a:p>
            <a:r>
              <a:rPr lang="pl-PL" sz="1100" dirty="0"/>
              <a:t>Trzebownisko, 19.12.2024 r.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61B76AC3-05EC-0A82-C028-21139B1B09B8}"/>
              </a:ext>
            </a:extLst>
          </p:cNvPr>
          <p:cNvSpPr txBox="1">
            <a:spLocks/>
          </p:cNvSpPr>
          <p:nvPr/>
        </p:nvSpPr>
        <p:spPr>
          <a:xfrm>
            <a:off x="-216624" y="3538578"/>
            <a:ext cx="8598716" cy="977622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jako  uniwersalna forma produkcji i sprzedaży żywności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859C4FD-F1DD-63EE-ADA3-59B6217104F5}"/>
              </a:ext>
            </a:extLst>
          </p:cNvPr>
          <p:cNvSpPr txBox="1">
            <a:spLocks/>
          </p:cNvSpPr>
          <p:nvPr/>
        </p:nvSpPr>
        <p:spPr>
          <a:xfrm>
            <a:off x="5877404" y="-120381"/>
            <a:ext cx="6322403" cy="532592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Konferencja pt. 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</a:t>
            </a:r>
            <a:endParaRPr lang="pl-PL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8C145D1-0BBD-0298-9A6C-3A4ABFE90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6" y="28320"/>
            <a:ext cx="2010293" cy="19183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3E4FBAD-1BDB-FEDB-9042-343D485F4B1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57593" y="1120882"/>
            <a:ext cx="2674883" cy="858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95A51DB3-8629-91EC-C7A5-4B4551D760D9}"/>
              </a:ext>
            </a:extLst>
          </p:cNvPr>
          <p:cNvSpPr/>
          <p:nvPr/>
        </p:nvSpPr>
        <p:spPr>
          <a:xfrm>
            <a:off x="44716" y="1901117"/>
            <a:ext cx="4502117" cy="143096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442B4920-CBF0-D29C-35B4-25BC23C26679}"/>
              </a:ext>
            </a:extLst>
          </p:cNvPr>
          <p:cNvSpPr txBox="1"/>
          <p:nvPr/>
        </p:nvSpPr>
        <p:spPr>
          <a:xfrm>
            <a:off x="2570855" y="308420"/>
            <a:ext cx="582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C2ED128-D72E-B499-000E-7F490A60059E}"/>
              </a:ext>
            </a:extLst>
          </p:cNvPr>
          <p:cNvSpPr txBox="1"/>
          <p:nvPr/>
        </p:nvSpPr>
        <p:spPr>
          <a:xfrm>
            <a:off x="2942242" y="508547"/>
            <a:ext cx="3967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D5E6663-D15B-E3E8-171C-EF38350F9FA9}"/>
              </a:ext>
            </a:extLst>
          </p:cNvPr>
          <p:cNvSpPr txBox="1"/>
          <p:nvPr/>
        </p:nvSpPr>
        <p:spPr>
          <a:xfrm>
            <a:off x="3338161" y="308420"/>
            <a:ext cx="582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C47C55-412A-D48E-09B7-40443867E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2407">
            <a:off x="7185506" y="1120478"/>
            <a:ext cx="3966587" cy="2660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7EFDFC4-C38D-DD76-5D79-B8F387E829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54" y="4645079"/>
            <a:ext cx="597535" cy="36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CEC621-348F-B1EE-A5BE-5EBB33792ED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55838" y="4638777"/>
            <a:ext cx="723900" cy="37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7F154A1-DDBD-53CC-C765-A376454E46C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19042" y="4654475"/>
            <a:ext cx="915795" cy="37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228674C-CD98-F352-041B-672E15174A1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34275" y="4654475"/>
            <a:ext cx="658827" cy="37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530B88A6-B7D0-F471-FC8B-F7111EC9C55A}"/>
              </a:ext>
            </a:extLst>
          </p:cNvPr>
          <p:cNvSpPr txBox="1"/>
          <p:nvPr/>
        </p:nvSpPr>
        <p:spPr>
          <a:xfrm>
            <a:off x="345057" y="5137910"/>
            <a:ext cx="6263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„Europejski Fundusz Rolny na rzecz Rozwoju Obszarów Wiejskich: Europa inwestująca w obszary wiejskie”</a:t>
            </a:r>
            <a:endParaRPr lang="pl-PL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99B14-B4C4-F1AD-3603-4EC15FB8A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9ADD656-7A05-F6A8-168B-0981F76B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08CD3EA-2717-1B72-F5D7-BB2A7866F0E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9F1AA078-1241-6C92-920E-D549AD37AEC5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DEB2582-7CB4-BF7C-4619-7C3B5FAC5160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73E89B-E2E5-EA08-AAC2-5F8591F82A46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3A704E0-0C39-0BE3-F13F-6FAB1F40EA43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50994B9-32A7-2B2B-DBE8-E83F1468C18E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A3E59A9-D9C6-B5BB-F622-7095D3666586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F60458F-E12C-D4E8-5943-641653828BD6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2A3764-4EBF-452C-E248-92C7503DEB55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4A09CDE-4FC1-6F61-52C7-9A3FFE1249EC}"/>
              </a:ext>
            </a:extLst>
          </p:cNvPr>
          <p:cNvSpPr txBox="1"/>
          <p:nvPr/>
        </p:nvSpPr>
        <p:spPr>
          <a:xfrm>
            <a:off x="-116049" y="2090148"/>
            <a:ext cx="12424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Gospodarstwo rolne w miejscowości Dźwiniacz Dolny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prowadzone przez małżeństwo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Beatę i Marka Kołodziejów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endParaRPr lang="pl-PL" sz="1800" b="1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B6E112AB-C7DC-A847-0D74-26720180A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42" t="22322" r="25421" b="15357"/>
          <a:stretch/>
        </p:blipFill>
        <p:spPr>
          <a:xfrm>
            <a:off x="8856587" y="2695632"/>
            <a:ext cx="3305262" cy="219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0274920-0249-1E89-23C9-33E2D2316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85" y="5199457"/>
            <a:ext cx="2604314" cy="1736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Serownik handzlowski - Garniec Smaku">
            <a:extLst>
              <a:ext uri="{FF2B5EF4-FFF2-40B4-BE49-F238E27FC236}">
                <a16:creationId xmlns:a16="http://schemas.microsoft.com/office/drawing/2014/main" id="{2D32DD1A-43F8-66EF-4526-3A57927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" y="5159821"/>
            <a:ext cx="2345468" cy="1759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moniaczki korniaktowskie - małe, okrągłe ciasteczka z maślaną ...">
            <a:extLst>
              <a:ext uri="{FF2B5EF4-FFF2-40B4-BE49-F238E27FC236}">
                <a16:creationId xmlns:a16="http://schemas.microsoft.com/office/drawing/2014/main" id="{C143E059-4847-0C66-9D2C-7E35368C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472" y="5110344"/>
            <a:ext cx="2609056" cy="1736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rodukt regionalny: Ser biały z Handzlówki - CABAS.pl">
            <a:extLst>
              <a:ext uri="{FF2B5EF4-FFF2-40B4-BE49-F238E27FC236}">
                <a16:creationId xmlns:a16="http://schemas.microsoft.com/office/drawing/2014/main" id="{3B66A44F-DE1D-EABE-F796-2D78231D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14" y="5121789"/>
            <a:ext cx="2566390" cy="1713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0E960AEC-5D2B-FECB-A988-C4440228E5EC}"/>
              </a:ext>
            </a:extLst>
          </p:cNvPr>
          <p:cNvSpPr txBox="1"/>
          <p:nvPr/>
        </p:nvSpPr>
        <p:spPr>
          <a:xfrm>
            <a:off x="93545" y="2568217"/>
            <a:ext cx="8821418" cy="2585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 rolne położone w malowniczej miejscowości Dźwiniacz Dolny, prowadzone przez małżeństwo Kołodziejów  od 1996 roku. Powierzchnia gospodarstwa to około 15 ha użytków rolnych, w większości są to łąki i pastwiska oraz 0,10 ha sadu i ogród </a:t>
            </a:r>
            <a:r>
              <a:rPr lang="pl-PL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warzywno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ziołowy. Produkcja zwierzęcą opiera się na hodowli bydła mlecznego – 18 krów. Oprócz tego corocznie utrzymuje się ok. 50 sztuk kur niosek, kaczki i króliki, a  do celów rekreacyjnych dwa kucyki.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Głównym źródłem utrzymania jest działalność rolnicza, a dodatkowe źródło dochodów stanowi agroturystyka. Gospodarstwo specjalizuje się w przetwórstwie owoców i warzyw oraz mleka (głównie sery) w ramach </a:t>
            </a:r>
            <a:r>
              <a:rPr lang="pl-P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Rolniczego Handlu Detalicznego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gospodarstwie można nabyć: mleko, sery, jaja, warzywa i owoce. Gospodyni oferuje posiłki na bazie produktów z własnego gospodarstwa.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564093D1-F75A-A758-8C4E-4E064F36B7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040" r="1654"/>
          <a:stretch/>
        </p:blipFill>
        <p:spPr>
          <a:xfrm>
            <a:off x="9704704" y="5144433"/>
            <a:ext cx="2457145" cy="177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848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79E02-FE33-0CC5-0A9D-18F6E3134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92CEC45-C0FA-79BC-5AF0-2D1CA6847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890665E-A7D1-91A0-D44E-CBBE3DC2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D1163F2-D2B2-263C-A853-7B1D00220BB0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9C3B31B-87CF-6D90-A01A-E0EB25AE5A5F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B28DF98-A2C4-0FD4-C38D-2EFC59895AE2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15FC7C6-3EF6-DCC9-363F-8D69689086BA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F729DD1-2946-28AC-D7DC-66A83BB202AD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505A6B4-FC64-54A0-6754-5245ECAC3198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E5C196A-0075-071D-84D2-8EE83751384E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63D32CA-3264-873F-252B-7B1954488207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E6D23AF-43E1-0698-0588-E8F7592F6307}"/>
              </a:ext>
            </a:extLst>
          </p:cNvPr>
          <p:cNvSpPr txBox="1">
            <a:spLocks/>
          </p:cNvSpPr>
          <p:nvPr/>
        </p:nvSpPr>
        <p:spPr>
          <a:xfrm>
            <a:off x="574640" y="2141685"/>
            <a:ext cx="12264705" cy="449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Rodzinne 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</a:t>
            </a: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Ekologiczne „FIGA” w Mszanie</a:t>
            </a:r>
            <a:endParaRPr lang="pl-P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BF81A5-399A-A8B9-935A-1726B708D7AA}"/>
              </a:ext>
            </a:extLst>
          </p:cNvPr>
          <p:cNvSpPr txBox="1"/>
          <p:nvPr/>
        </p:nvSpPr>
        <p:spPr>
          <a:xfrm>
            <a:off x="121881" y="2680497"/>
            <a:ext cx="11799502" cy="1598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 jako główną działalność prowadzi hodowlę kóz oraz przetwórstwo mleka koziego. Tereny wypasów to jedno z najczystszych przyrodniczo miejsc w Polsce, dzięki czemu mleko kozie i sery mają bogate właściwości odżywcze i zdrowotne. </a:t>
            </a:r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Sery kozie są źródłem wartości odżywczych takich jak wapń, kwas foliowy, witaminy i sole mineralne.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Specjalnością gospodarstwa jest tradycyjne przetwórstwo mleka niepasteryzowanego, niczym domowy wyrób serów. W ofercie znajdziesz sery białe, sery podpuszczkowe (bundz i bryndza), sery dojrzewające, sery wołoskie i farmerskie, twarożki, domowe masło, surowe mleko, serwatkę.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EA5512F-424B-957E-C842-EB84880C2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284"/>
            <a:ext cx="2594624" cy="281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2C4AB6-16EE-AB9E-518F-35A4B50F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17" y="3990246"/>
            <a:ext cx="2594624" cy="281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B05133B8-8923-2A5F-EF16-EC35B2FEE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096" y="4017281"/>
            <a:ext cx="3450579" cy="26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0C2D3064-17C2-D1B8-BA8C-D08C432AF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241" y="3967917"/>
            <a:ext cx="3845974" cy="270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CF63D67-2606-625C-0555-689231C0CD99}"/>
              </a:ext>
            </a:extLst>
          </p:cNvPr>
          <p:cNvSpPr txBox="1"/>
          <p:nvPr/>
        </p:nvSpPr>
        <p:spPr>
          <a:xfrm>
            <a:off x="8446206" y="6494763"/>
            <a:ext cx="2215283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l-PL" sz="1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://www.serymaziejuk.pl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81644083-4613-C6C1-7504-69FA228135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71" y="1470930"/>
            <a:ext cx="1423123" cy="12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9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16846-0DBF-8BE9-E775-217907FE6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FC6238-F8E9-882D-0A91-98023BD4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67E9910-96E5-A36A-3651-F0016965CB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F4E9D68-55D0-C7C1-E232-934738E984D2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F9FA849-24DC-A41A-5186-FBBE21375CEF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E537CCB-2894-DC30-7073-64D9F7EE1FEF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208AC96-5742-28E6-45A4-677466B8BBD3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22B17DB-19A8-AF82-2642-CACF2539CE38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197A6F9-5348-E575-BFE3-4256B004BE03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503013-6C51-2D64-7C2D-C8E1D629B54F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83283B0-68B2-7FEA-9C51-26F0D1FAF772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14C9253-E681-7149-5D45-76DB002FF69F}"/>
              </a:ext>
            </a:extLst>
          </p:cNvPr>
          <p:cNvSpPr txBox="1">
            <a:spLocks/>
          </p:cNvSpPr>
          <p:nvPr/>
        </p:nvSpPr>
        <p:spPr>
          <a:xfrm>
            <a:off x="1953495" y="1973486"/>
            <a:ext cx="9634762" cy="449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Bieszczadzki Ogród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Katarzyny i Mirosława Krupy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Moczarach</a:t>
            </a:r>
            <a:endParaRPr lang="pl-P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FF87380-3EBF-0BBF-3087-66CE1232B6E2}"/>
              </a:ext>
            </a:extLst>
          </p:cNvPr>
          <p:cNvSpPr txBox="1"/>
          <p:nvPr/>
        </p:nvSpPr>
        <p:spPr>
          <a:xfrm>
            <a:off x="2174990" y="2423268"/>
            <a:ext cx="9413267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l-P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Katarzyna i Mirosław Krupowie 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ponad 12 lat aktywnie zajmują się promocją regionu Bieszczad. Włączają  się w inicjatywy i działania związane m. in. z turystyką, kulturą i dziedzictwem kulturowym, a także sportem, nauką, ekologią i ochroną zdrowia. Z wielką pasją  i zaangażowaniem prowadzą w Ustrzykach Dolnych </a:t>
            </a:r>
            <a:r>
              <a:rPr lang="pl-P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„Gościniec Pod Małym Królem” oraz „Bieszczadzki Ogród” w Moczarach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Ciekawą inicjatywą było stworzenie ogrodu </a:t>
            </a:r>
            <a:b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możliwością zakupów z gwarancją świeżości. Tak powstała plantacja borówki amerykańskiej, która zajmuje około </a:t>
            </a:r>
            <a:b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ha powierzchni. Znajdują się tu również krzewy derenia jadalnego, śliwy i czarnego bzu. Następnym etapem było powstanie dużego ogrodu warzywnego, gdzie z myślą o najmłodszym pokoleniu, skupiali się na tym, aby pokazać etapy i naturalne sposoby produkcji warzyw i owoców.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spcAft>
                <a:spcPts val="800"/>
              </a:spcAft>
            </a:pP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4039E93-BA27-FDF9-3883-6DCC88816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373" y="4343519"/>
            <a:ext cx="4574336" cy="256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5C020930-2D91-A3B5-63A4-06780B92D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724" y="1999614"/>
            <a:ext cx="2285714" cy="2285714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258F82-4DA4-BD2C-DE1B-747FF1589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431" y="4343519"/>
            <a:ext cx="3756321" cy="250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ACEDF137-F950-9952-92B5-D7D16F5D4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5" y="4396695"/>
            <a:ext cx="3686665" cy="245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044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738B-0C2B-5363-18A3-8FCA2ACA9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14ED787-1F77-3754-9C3B-FA750C1F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E09D7D2-55BA-AF64-B303-0A9AE40749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7F54FC6-4134-035A-0608-28E7438FDEE5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8E35680-1574-724C-3759-0AA7B926ECC5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C413ED4-6E01-D7CB-F52A-FD0BCFEE5724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97E799F-70A6-D886-062B-860017CEFE77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3CB2D8F-A17B-DB2F-305E-92D378B9B31C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7C15FA-37D0-D781-12B9-08319C43FB44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B1E320EF-EC3B-AF67-1527-5F5154FB10CB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F5909A3-1244-53E4-01E5-9BF8A6F9E952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957F0CA2-7339-07E8-8AE8-AF20AB244C54}"/>
              </a:ext>
            </a:extLst>
          </p:cNvPr>
          <p:cNvSpPr txBox="1">
            <a:spLocks/>
          </p:cNvSpPr>
          <p:nvPr/>
        </p:nvSpPr>
        <p:spPr>
          <a:xfrm>
            <a:off x="1953495" y="1973486"/>
            <a:ext cx="9634762" cy="449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Bieszczadzki Ogród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Katarzyny i Mirosława Krupy </a:t>
            </a:r>
            <a:r>
              <a:rPr lang="pl-PL" sz="2400" dirty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Moczarach</a:t>
            </a:r>
            <a:endParaRPr lang="pl-P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DC8328F-B3C2-7647-2D26-8F3A255A95B0}"/>
              </a:ext>
            </a:extLst>
          </p:cNvPr>
          <p:cNvSpPr txBox="1"/>
          <p:nvPr/>
        </p:nvSpPr>
        <p:spPr>
          <a:xfrm>
            <a:off x="2174990" y="2423268"/>
            <a:ext cx="9413267" cy="234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l-P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Katarzyna i Mirosław Krupowie 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 ponad 12 lat aktywnie zajmują się promocją regionu Bieszczad. Włączają  się w inicjatywy i działania związane m. in. z turystyką, kulturą i dziedzictwem kulturowym, a także sportem, nauką, ekologią i ochroną zdrowia. Z wielką pasją  i zaangażowaniem prowadzą w Ustrzykach Dolnych </a:t>
            </a:r>
            <a:r>
              <a:rPr lang="pl-PL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„Gościniec Pod Małym Królem” oraz „Bieszczadzki Ogród” w Moczarach</a:t>
            </a: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Ciekawą inicjatywą było stworzenie ogrodu </a:t>
            </a:r>
            <a:b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 możliwością zakupów z gwarancją świeżości. Tak powstała plantacja borówki amerykańskiej, która zajmuje około </a:t>
            </a:r>
            <a:b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ha powierzchni. Znajdują się tu również krzewy derenia jadalnego, śliwy i czarnego bzu. Następnym etapem było powstanie dużego ogrodu warzywnego, gdzie z myślą o najmłodszym pokoleniu, skupiali się na tym, aby pokazać etapy i naturalne sposoby produkcji warzyw i owoców.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spcAft>
                <a:spcPts val="800"/>
              </a:spcAft>
            </a:pP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49B7EAD-51E2-3C87-1A31-2363772B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724" y="2030735"/>
            <a:ext cx="2285714" cy="228571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FB5A1C6-3E11-FDE8-9F40-C70866429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82" y="4646322"/>
            <a:ext cx="1577921" cy="2109103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B7776A7-8C36-E670-F6D3-B2C26C9D3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350" y="4650953"/>
            <a:ext cx="1650974" cy="2207047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2AB39717-FD48-1D3C-1EF8-A84B0BC74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883" y="4646322"/>
            <a:ext cx="1650975" cy="2207048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A050081-35CA-F6C1-B3FD-113E38A7B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417" y="4647022"/>
            <a:ext cx="1812840" cy="2423431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C5562C07-EF08-B296-8EF5-94C60D57E7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4629" y="4650954"/>
            <a:ext cx="1650974" cy="2207046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AEAF64F-C12F-689A-F22E-7A4DC483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6350" y="4647022"/>
            <a:ext cx="2949479" cy="22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3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661FC-29C2-9205-05CE-9F55E45D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09F2FD1-C2E7-04A6-CA53-963011997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2D52B9D-36FA-4BDB-5EEC-F672D11A976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EB2465E-DE31-B8B4-F8DE-76C3EB2256D3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2A47D36-5BE4-A66A-2BB2-C09DF12B0BAA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FEB6EC8-336F-2422-FFD1-5739BBFED9E6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C6EC6034-EB65-4751-069D-9B2B2D1ADB5F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378CD04-DEE0-35BF-629C-19111F3F66C2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6B8EB6A-18C5-DE68-7F8B-6CC4C3158F58}"/>
              </a:ext>
            </a:extLst>
          </p:cNvPr>
          <p:cNvSpPr txBox="1"/>
          <p:nvPr/>
        </p:nvSpPr>
        <p:spPr>
          <a:xfrm>
            <a:off x="126171" y="2046002"/>
            <a:ext cx="1175618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GOSPODARSTWO EKOLOGICZNE MACHOCKICH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miejscowości Cisów, w powiecie kieleckim</a:t>
            </a:r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Pani Agata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Machocka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prowadzi ekologiczne gospodarstwo o powierzchni siedmiu hektarów,. Gospodarstwo posiada certyfikat rolnictwa ekologicznego od 2004 roku i jest przykładem harmonijnego połączenia rolnictwa z dbałością o środowisko naturalne. Gospodarstwo wyróżnia się różnorodnością upraw, naturalnymi metodami produkcji oraz znacznym wkładem w ochronę bioróżnorodności. Na polach pani Agaty uprawiane są liczne warzywa, takie jak marchew, pietruszka, buraki ćwikłowe, pomidory, papryka, ogórki, dynie, cukinie, koper, kapusta, czosnek, cebula i sałata, a także owoce: maliny, truskawki, porzeczki czerwone oraz borówki wysokie. Wszystkie rośliny są uprawiane metodami ekologicznymi, bez stosowania chemicznych nawozów i środków ochrony roślin. Duża część prac wykonywana jest ręcznie, co minimalizuje emisję zanieczyszczeń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 negatywny wpływ na środowisko. W gospodarstwie znajdują się również specjalne schronienia dla dzikich zapylaczy, co dodatkowo wspiera lokalną bioróżnorodność. </a:t>
            </a:r>
          </a:p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1F4CA1-62CB-D1A9-FD7C-EA0C53E0388D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1C5E757-B30E-AFE6-7C7F-2D912B113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6" y="4488938"/>
            <a:ext cx="2750148" cy="206204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1E0B2B9-3BBE-5F96-FD74-4E553B176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93" y="4488939"/>
            <a:ext cx="2749394" cy="213976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EACE9B-D148-8103-19B6-81F0E37451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7"/>
          <a:stretch/>
        </p:blipFill>
        <p:spPr>
          <a:xfrm>
            <a:off x="5881393" y="4477881"/>
            <a:ext cx="1954343" cy="206204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0D1F3AE5-B20C-A222-D71F-A372B87CB6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1"/>
          <a:stretch/>
        </p:blipFill>
        <p:spPr>
          <a:xfrm>
            <a:off x="7952555" y="4477881"/>
            <a:ext cx="2100574" cy="2073102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1335B7F-449F-E50A-79A7-0E09A296AD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1"/>
          <a:stretch/>
        </p:blipFill>
        <p:spPr>
          <a:xfrm>
            <a:off x="10202335" y="4477881"/>
            <a:ext cx="1771096" cy="2073102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367FEDD-7532-3A2C-0E1D-DD8C6F612F6C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78281026-0104-E808-E26C-5970B5D5068F}"/>
              </a:ext>
            </a:extLst>
          </p:cNvPr>
          <p:cNvSpPr txBox="1"/>
          <p:nvPr/>
        </p:nvSpPr>
        <p:spPr>
          <a:xfrm>
            <a:off x="9152048" y="1452165"/>
            <a:ext cx="2100574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ŚWIĘTOKRZYSKIE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4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CCA7B-2D00-D2BC-10FB-E71E8456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B0E3520E-7F30-E033-8F2A-6FCBD83ED470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115C826-A7EA-E3C6-FDD7-20A1CA4075A3}"/>
              </a:ext>
            </a:extLst>
          </p:cNvPr>
          <p:cNvSpPr txBox="1"/>
          <p:nvPr/>
        </p:nvSpPr>
        <p:spPr>
          <a:xfrm>
            <a:off x="217907" y="67485"/>
            <a:ext cx="1175618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Pani Agata prowadzi również przetwórstwo w ramach Rolniczego Handlu Detalicznego (RHD), wytwarzając certyfikowane produkty, takie jak soki i syropy malinowe i z czerwonej porzeczki, dżemy, powidła, octy owocowe, kiszonki, barszcz biały, żur, przeciery dyniowe, suszone jabłka oraz zakwas z buraków. Produkty te cieszą się dużym uznaniem na lokalnym rynku i zdobyły nagrody w wielu konkursach. Objęcie kontrolą przez jednostkę certyfikującą w ramach systemu rolnictwa ekologicznego daje gwarancję tego, że przetwory z gospodarstwa </a:t>
            </a:r>
            <a:r>
              <a:rPr lang="pl-PL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Machockich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wyróżniają się wysoką jakością i spełniają standardy ekologiczne.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 gospodarstwie można także korzystać z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oferty agroturystycznej,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umożliwiającej odwiedzającym poznanie zasad ekologicznej produkcji i relaks w bliskim kontakcie z naturą. Jako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gospodarstwo demonstracyjne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odgrywa ważną rolę edukacyjną, promując dobre praktyki w rolnictwie ekologicznym.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7BB78E2-37B3-DCE8-5DC6-38F4A8B468DD}"/>
              </a:ext>
            </a:extLst>
          </p:cNvPr>
          <p:cNvSpPr/>
          <p:nvPr/>
        </p:nvSpPr>
        <p:spPr>
          <a:xfrm>
            <a:off x="-1" y="3597271"/>
            <a:ext cx="12192001" cy="2436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92D050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E560730-B548-BFB1-C71A-DD44DFB1C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r="14039"/>
          <a:stretch/>
        </p:blipFill>
        <p:spPr>
          <a:xfrm>
            <a:off x="289259" y="1939493"/>
            <a:ext cx="4118530" cy="38989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A3B6EE8-4E1B-6876-8D08-F7C7856B0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/>
          <a:stretch/>
        </p:blipFill>
        <p:spPr>
          <a:xfrm>
            <a:off x="4608257" y="1939493"/>
            <a:ext cx="4326195" cy="391083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248A53B-4553-F13A-0B16-0288C3AA6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t="10805" r="13991" b="12596"/>
          <a:stretch/>
        </p:blipFill>
        <p:spPr>
          <a:xfrm>
            <a:off x="3892492" y="1667923"/>
            <a:ext cx="1199625" cy="1193245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0DB31A1-44AC-0528-57DD-B5FE4BABB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38" y="2785667"/>
            <a:ext cx="2619375" cy="17430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588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0A948-6963-785F-3F26-577F93C8F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94503437-2E1E-D770-E55E-3B29A5520923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DD232B2-29DF-B2BF-D12A-28DB0E8F4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4" t="10805" r="13991" b="12596"/>
          <a:stretch/>
        </p:blipFill>
        <p:spPr>
          <a:xfrm>
            <a:off x="10743348" y="323477"/>
            <a:ext cx="1199625" cy="119324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7BAE39-6422-C5C2-A030-44CDC72A3B3F}"/>
              </a:ext>
            </a:extLst>
          </p:cNvPr>
          <p:cNvSpPr txBox="1"/>
          <p:nvPr/>
        </p:nvSpPr>
        <p:spPr>
          <a:xfrm>
            <a:off x="166858" y="73494"/>
            <a:ext cx="9371424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 2017 gospodarstwo wytwarza również przetwory, które również są certyfikowane przez jednostkę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COBICO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Obecnie w gospodarstwie w ramach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Rolniczego Handlu Detalicznego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wytwarzane są:</a:t>
            </a:r>
          </a:p>
          <a:p>
            <a:endParaRPr lang="pl-PL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soki i syropy malinowe,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soki i syropy z czerwonej porzeczki,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dżemy malinowe i truskawkowe,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deser z czerwonej i czarnej porzeczki,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powidła śliwkowe,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czeko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-śliwka,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ocet jabłkowy,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ketchup 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cukiniowo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- pomidorowy,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ogórki kiszone z marchewką (tarte),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kapusta kiszona z marchewką,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ogórki w zalewie octowej curry,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barszcz biały i żur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zakwas z buraków,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ćwikła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orzechy (obrane),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suszone jabłka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przeciery dyniowe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i wiele innych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DC958C-9850-42C4-628A-8E917DF86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40" y="1332833"/>
            <a:ext cx="2825771" cy="211932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4AC7C2D-7295-9425-24A0-2A44F512FF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4" t="26012" r="13805" b="2079"/>
          <a:stretch/>
        </p:blipFill>
        <p:spPr>
          <a:xfrm>
            <a:off x="4093136" y="3598652"/>
            <a:ext cx="3394336" cy="215245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E4DEAF0-C6BC-6348-DBD4-7116FA839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40" y="3598652"/>
            <a:ext cx="4112007" cy="215245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6207D76-18E9-3CED-B8FF-10B848677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556" y="3227860"/>
            <a:ext cx="1220387" cy="8121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3059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0699F-9D27-B2AB-6113-644FC7181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A70D7AC-B012-094B-6775-580DB3C47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F01463B-C905-FFDA-A9B8-51DACBB95C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8938CF4-ECAC-5E3D-F874-86E3EBA167DA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24F5402-B4BB-DD6E-BFED-D320B2C9368E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F336306-7F18-ADE7-6D5D-674AA6C497FA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4D68B47F-0C42-44A8-D4E0-DCAC877E47A8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1A6EED8-3E48-54C1-903F-ECE3D78B553D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745FEC-C7A4-8CAE-F818-46CF6FE0B42E}"/>
              </a:ext>
            </a:extLst>
          </p:cNvPr>
          <p:cNvSpPr txBox="1"/>
          <p:nvPr/>
        </p:nvSpPr>
        <p:spPr>
          <a:xfrm>
            <a:off x="72764" y="2055905"/>
            <a:ext cx="434612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Państwo Grochowscy  zajęli się sadownictwem ponad trzydzieści lat temu. Rozpoczęli swą „przygodę życia” od 1,5 ha sadu śliwowego w latach dziewięćdziesiątych. Z upływem lat posadzili około 20 odmian śliw -od bardzo wcześnie owocujących (od połowy lipca: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Ruth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Gestetter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) do bardzo późnych (owocujących w październiku: Węgierka zwykła). To rynek zweryfikował, które odmiany pozostają w obrocie i które warto nasadzać, </a:t>
            </a:r>
            <a:b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a z których należy zrezygnować. W gospodarstwie uprawianych jest  siedem odmian śliw: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Cacanska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Rana,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Cacanska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Lepotica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Mieszaniec (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Amers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400" dirty="0" err="1">
                <a:latin typeface="Arial" panose="020B0604020202020204" pitchFamily="34" charset="0"/>
                <a:cs typeface="Arial" panose="020B0604020202020204" pitchFamily="34" charset="0"/>
              </a:rPr>
              <a:t>Tophit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, Węgierka zwykła.</a:t>
            </a:r>
          </a:p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Obecnie gospodarują na 18 ha. Uprawiają  głównie śliwy, jabłonie, wchodzą również w uprawę borówki amerykańskiej.</a:t>
            </a: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DBB90E7-717E-B721-C733-05C43D826991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E726865-38C1-1F23-8286-45A8C026C318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3166A06-1170-EDB4-F477-96EE9B54DD89}"/>
              </a:ext>
            </a:extLst>
          </p:cNvPr>
          <p:cNvSpPr txBox="1"/>
          <p:nvPr/>
        </p:nvSpPr>
        <p:spPr>
          <a:xfrm>
            <a:off x="9152048" y="1452165"/>
            <a:ext cx="2100574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ŚWIĘTOKRZYSKIE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6067474-18C6-FB13-3F57-1762EF500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72" y="2629729"/>
            <a:ext cx="2551152" cy="342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1163031-EBB2-16DE-F29F-B1A3283E1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64" y="2535850"/>
            <a:ext cx="2566459" cy="342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CA742E4-3A72-7ED8-4F9D-DAE5B94AF4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2" t="25696" r="-4607" b="5567"/>
          <a:stretch/>
        </p:blipFill>
        <p:spPr>
          <a:xfrm>
            <a:off x="9762807" y="2629729"/>
            <a:ext cx="2429193" cy="339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48F2F73-6AF7-AAEB-4FA6-25DCE76CB685}"/>
              </a:ext>
            </a:extLst>
          </p:cNvPr>
          <p:cNvSpPr txBox="1"/>
          <p:nvPr/>
        </p:nvSpPr>
        <p:spPr>
          <a:xfrm>
            <a:off x="105847" y="1875251"/>
            <a:ext cx="11778542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Gospodarstwo rolne Anety i Krzysztofa Grochowskich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znajduje się  w województwie świętokrzyskim, w powiecie staszowskim, gmina Szydłów.</a:t>
            </a: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7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F2104-2B57-F773-A50D-7DC7CCB1A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B2F64D4-9E5A-0DCF-3E11-999CB702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A8A36DE-BBDC-B311-C39A-E604B943AA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8246566-948B-4916-3A2E-AC8687C74DCF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FA7F0FA-4075-0B9B-A38B-66DBAC4C65BE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FC7552C-620C-1F4E-C6E3-3A9EB2A7C06F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DD4BE26-871C-9879-41A6-2FAE09514895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27214CF-818E-7171-3D71-1F196970C4F7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85A62CD-8A5E-1B03-7F12-047640B01CD5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A6C1347-2A03-1F08-5250-60A6DEBDCD1B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8028C6E-EADF-33E2-3658-A733AEFD1EC6}"/>
              </a:ext>
            </a:extLst>
          </p:cNvPr>
          <p:cNvSpPr txBox="1"/>
          <p:nvPr/>
        </p:nvSpPr>
        <p:spPr>
          <a:xfrm>
            <a:off x="9152048" y="1452165"/>
            <a:ext cx="2100574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ŚWIĘTOKRZYSKIE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60EC6FBF-443B-5131-4C22-DCDBF0C877AC}"/>
              </a:ext>
            </a:extLst>
          </p:cNvPr>
          <p:cNvSpPr txBox="1"/>
          <p:nvPr/>
        </p:nvSpPr>
        <p:spPr>
          <a:xfrm>
            <a:off x="126171" y="2173275"/>
            <a:ext cx="704135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Gospodarstwo rolne Anety i Krzysztofa Grochowskich 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F903448-0EDF-420C-BF3A-383FB5BD12AF}"/>
              </a:ext>
            </a:extLst>
          </p:cNvPr>
          <p:cNvSpPr txBox="1"/>
          <p:nvPr/>
        </p:nvSpPr>
        <p:spPr>
          <a:xfrm>
            <a:off x="105847" y="2608345"/>
            <a:ext cx="117772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Państwo Grochowscy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zarejestrowali swoje gospodarstwo w RHD i w ramach rolniczego handlu detalicznego produkują:  śliwki deserowe, jabłka, borówki, soki, powidła, konfitury, dżemy, musy, kompoty, susz.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W miarę możliwości czasowych starają się wprowadzać nowe produkty w swoim sklepie, by klient był zadowolony i zawsze znalazł coś innego i zdrowego.</a:t>
            </a:r>
          </a:p>
          <a:p>
            <a:pPr algn="just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Ich konfitura „Rabarbar z miodem” otrzymała wyróżnienie podczas jubileuszowego, regionalnego finału XX edycji Ogólnopolskiego Konkursu „Nasze Kulinarne Dziedzictwo – Smaki Regionów” 2021.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754D3FA-10EF-5752-C152-5499680CF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354" y="3830956"/>
            <a:ext cx="2407243" cy="322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FFFC650-33B4-02F0-3729-DD33E73F4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025" y="4112443"/>
            <a:ext cx="3640458" cy="242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6AF6CBDF-955E-821D-45C3-B2B060446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974" y="3963565"/>
            <a:ext cx="5436011" cy="2718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09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828D2-B920-4AFB-D948-17FFC46FF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2D0CE7B8-8D3C-BE76-FB35-46DF19EE905C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B437FA-F384-0A1B-8B52-A6CD10A0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F0A581-7784-2A80-1521-BA34EA54CF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EFDB915-B558-C8C8-3CCD-5AF6D214A401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579D338-293B-D309-A912-23E82DD7DC85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63398CC-4571-420B-F111-CE7B69DE8775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7DF03FF-189F-ED2A-020C-6D937BFF7E79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350C98-3C52-5D45-9873-1DD81887A921}"/>
              </a:ext>
            </a:extLst>
          </p:cNvPr>
          <p:cNvSpPr txBox="1"/>
          <p:nvPr/>
        </p:nvSpPr>
        <p:spPr>
          <a:xfrm>
            <a:off x="2881394" y="1656137"/>
            <a:ext cx="4450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Przepisy regulujące</a:t>
            </a:r>
            <a:endParaRPr lang="pl-PL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4D3B757-7C53-DBD3-C962-3AF2DF3D9C56}"/>
              </a:ext>
            </a:extLst>
          </p:cNvPr>
          <p:cNvSpPr txBox="1"/>
          <p:nvPr/>
        </p:nvSpPr>
        <p:spPr>
          <a:xfrm>
            <a:off x="447414" y="2342063"/>
            <a:ext cx="11095838" cy="3054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Ustawa z dnia 16 listopada 2016 r. o zmianie niektórych ustaw w celu ułatwienia sprzedaży żywności przez rolników; 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Ustawa z dnia 9 listopada 2018 r. o zmianie niektórych ustaw w celu ułatwienia sprzedaży żywności przez rolników do sklepów i restauracji;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Ustawa z dnia 15 grudnia 2021 r. o zmianie niektórych ustaw w celu ułatwienia prowadzenia przez rolników rolniczego handlu detalicznego;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Rozporządzenie Ministra Rolnictwa i Rozwoju Wsi z dnia 12 września 2022 r. w sprawie maksymalnej ilości żywności zbywanej w ramach rolniczego handlu detalicznego do zakładów prowadzących handel detaliczny z przeznaczeniem dla konsumenta finalnego oraz zakresu i sposobu jej dokumentowania.</a:t>
            </a:r>
          </a:p>
        </p:txBody>
      </p:sp>
    </p:spTree>
    <p:extLst>
      <p:ext uri="{BB962C8B-B14F-4D97-AF65-F5344CB8AC3E}">
        <p14:creationId xmlns:p14="http://schemas.microsoft.com/office/powerpoint/2010/main" val="41393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84F9-03EF-CEEF-B93E-A17AA706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8B87ED53-5F2F-73F6-438F-683CAFEA4AD9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5218D7-DA52-B72E-F763-F280A3301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60C7C6E-03ED-D596-C94E-C351B5EB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D2C1CAD-6FE0-CFB1-6F01-F0FABE55E77F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3784246-3329-ECB1-23E9-0CC4A6DE236A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6F9F41C-1A67-047C-184A-5A527B157E7C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1DD3944-B6E0-58D9-3DD4-8F05779F1EFE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6B5C21-16C3-D6AB-F40F-40A75811C8B4}"/>
              </a:ext>
            </a:extLst>
          </p:cNvPr>
          <p:cNvSpPr txBox="1"/>
          <p:nvPr/>
        </p:nvSpPr>
        <p:spPr>
          <a:xfrm>
            <a:off x="3015617" y="1581527"/>
            <a:ext cx="5750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- definicja</a:t>
            </a:r>
            <a:endParaRPr lang="pl-PL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C992D9-C399-67C9-C563-732A8A5A8A2A}"/>
              </a:ext>
            </a:extLst>
          </p:cNvPr>
          <p:cNvSpPr txBox="1"/>
          <p:nvPr/>
        </p:nvSpPr>
        <p:spPr>
          <a:xfrm>
            <a:off x="1185645" y="2630279"/>
            <a:ext cx="9594208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pl-PL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nowej definicji z 2022 r. polega na produkcji żywności zawierającej co najmniej jeden składnik pochodzący w całości z własnej uprawy, hodowli lub chowu podmiotu działającego na rynku spożywczym oraz zbywaniu tej żywności konsumentowi finalnemu lub zakładom prowadzącym handel detaliczny z przeznaczeniem dla konsumenta finalnego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487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74D2D-28CB-7A31-DA94-76CACDCC2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A7F03577-592F-EE49-787B-67077A23A113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89A924C-250D-E2D1-9373-22F08B23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E84464E-E4B0-B0D5-C789-FB4B387233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01FC2D4-A51C-7C9E-37F6-F290449B3D91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0FA614B-E4E1-65EA-DF90-E03C7E88EF1F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A692931-FF10-9A28-CAB4-7FDBD0E27919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895CBA1-D17E-B73B-B776-114AB1DEA90E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B57B04-A8A6-0103-2A10-596FAF5EF3BF}"/>
              </a:ext>
            </a:extLst>
          </p:cNvPr>
          <p:cNvSpPr txBox="1"/>
          <p:nvPr/>
        </p:nvSpPr>
        <p:spPr>
          <a:xfrm>
            <a:off x="2982061" y="1664703"/>
            <a:ext cx="5750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 jest konsument finalny?</a:t>
            </a:r>
            <a:endParaRPr lang="pl-PL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4C48299-B28F-545D-31E3-694C6B7379E9}"/>
              </a:ext>
            </a:extLst>
          </p:cNvPr>
          <p:cNvSpPr txBox="1"/>
          <p:nvPr/>
        </p:nvSpPr>
        <p:spPr>
          <a:xfrm>
            <a:off x="1353425" y="2610511"/>
            <a:ext cx="8772087" cy="214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Konsument finalny 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oznacza ostatecznego konsumenta środka spożywczego, który nie wykorzystuje żywności w ramach działalności przedsiębiorstwa spożywczego. Zapis ten ma szczególne znaczenie w przypadku żywności, która zawiera jeden składnik – wtedy powinna w całości pochodzić z własnej uprawy, hodowli lub chowu. W przypadku żywności zawierającej więcej niż jeden składnik – np. produkty mięsne, gotowe posiłki, </a:t>
            </a:r>
            <a:r>
              <a:rPr lang="pl-PL" sz="1800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żywność powinna zawierać co najmniej jeden składnik pochodzący z własnej uprawy, hodowli lub chowu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97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D5862-7023-EC36-D57C-EB462EC8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85314404-438E-40D6-5A98-C3E6E6A9850A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787F284-D54A-6674-920B-C7875E602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039A1B7-4076-A00B-24CC-21E99257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0030B6D3-633F-BAB7-3C63-ADC4C1321F06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1418349-3E0D-AEF9-DD85-514D50BAB9C4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42D998-2CDE-4917-826F-30674C334E9A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CC17A5E-CB72-888D-2744-CFB9F0DFBA20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A04835B-7146-8A83-5D6D-084455D2E312}"/>
              </a:ext>
            </a:extLst>
          </p:cNvPr>
          <p:cNvSpPr txBox="1"/>
          <p:nvPr/>
        </p:nvSpPr>
        <p:spPr>
          <a:xfrm>
            <a:off x="2470241" y="1510289"/>
            <a:ext cx="575087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nadzór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CA08075-8C6C-64F3-0F04-764F328C654E}"/>
              </a:ext>
            </a:extLst>
          </p:cNvPr>
          <p:cNvSpPr txBox="1"/>
          <p:nvPr/>
        </p:nvSpPr>
        <p:spPr>
          <a:xfrm>
            <a:off x="447414" y="2342063"/>
            <a:ext cx="11095838" cy="2358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 właściwą jakością zdrowotną (bezpieczeństwem) produktów pochodzenia zwierzęcego i żywności zawierającej jednocześnie środki spożywcze pochodzenia niezwierzęcego i produkty pochodzenia zwierzęcego nadzór sprawuje </a:t>
            </a:r>
            <a:r>
              <a:rPr lang="pl-PL" sz="1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Inspekcja Weterynaryjna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 właściwą jakością zdrowotną (bezpieczeństwem) żywności pochodzenia niezwierzęcego nadzór sprawuje </a:t>
            </a:r>
            <a:r>
              <a:rPr lang="pl-PL" sz="1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Inspekcja Sanitarna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 jakością handlową żywności produkowanej w ramach RHD nadzór sprawuje </a:t>
            </a:r>
            <a:r>
              <a:rPr lang="pl-PL" sz="18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Inspekcja Jakości Handlowej Artykułów Rolno-Spożywczych</a:t>
            </a: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790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60F39-B253-9692-4577-8560F9C1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C8DFACF8-AC8B-E684-D516-8F87324528E1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27CD36-5DB7-E559-A015-0F70F8A1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D3A4E58-CCAF-00E6-8DEC-089D2BCB17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AA8C1F06-729A-A02C-D4A0-01AE61D98CDF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15E2A33-A2C9-4B13-3D73-30925D0A605C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0FD2325-2AA3-ADC1-5780-89D680C793D9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2D287FE-F1F0-D0DC-23DD-AA19539B8B8D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E55DEB-D18E-0772-6B3D-6D298BA64CE7}"/>
              </a:ext>
            </a:extLst>
          </p:cNvPr>
          <p:cNvSpPr txBox="1"/>
          <p:nvPr/>
        </p:nvSpPr>
        <p:spPr>
          <a:xfrm>
            <a:off x="3249118" y="1356725"/>
            <a:ext cx="5750878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Rolniczy handel detaliczny – nadzór</a:t>
            </a:r>
            <a:endParaRPr lang="pl-PL" sz="2400" kern="1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DC04E6-E880-D5C8-2663-E6EEEBC3E101}"/>
              </a:ext>
            </a:extLst>
          </p:cNvPr>
          <p:cNvSpPr txBox="1"/>
          <p:nvPr/>
        </p:nvSpPr>
        <p:spPr>
          <a:xfrm>
            <a:off x="0" y="1981969"/>
            <a:ext cx="12209191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Produkcja i sprzedaż żywności w ramach RHD wymaga rejestracji u właściwego podmiotu urzędowej kontroli żywności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6EEDBCC-8D25-F418-8024-E2CDBEAB3C14}"/>
              </a:ext>
            </a:extLst>
          </p:cNvPr>
          <p:cNvSpPr/>
          <p:nvPr/>
        </p:nvSpPr>
        <p:spPr>
          <a:xfrm>
            <a:off x="2799560" y="2712170"/>
            <a:ext cx="3128661" cy="67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Powiatowy Lekarz Weterynarii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AB3A8E7-723D-090A-6C6A-83D098137695}"/>
              </a:ext>
            </a:extLst>
          </p:cNvPr>
          <p:cNvSpPr/>
          <p:nvPr/>
        </p:nvSpPr>
        <p:spPr>
          <a:xfrm>
            <a:off x="6436185" y="2697108"/>
            <a:ext cx="3128661" cy="67191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Powiatowy Inspektor Sanitarny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43CFBB5-E693-3E9D-74A6-7606862DAA41}"/>
              </a:ext>
            </a:extLst>
          </p:cNvPr>
          <p:cNvSpPr/>
          <p:nvPr/>
        </p:nvSpPr>
        <p:spPr>
          <a:xfrm>
            <a:off x="3337426" y="3483085"/>
            <a:ext cx="2052927" cy="9480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Produkty pochodzenia zwierzęcego</a:t>
            </a:r>
          </a:p>
          <a:p>
            <a:pPr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lub żywność złożona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03C0458-41CC-3CEA-4F73-C370951F1D08}"/>
              </a:ext>
            </a:extLst>
          </p:cNvPr>
          <p:cNvSpPr/>
          <p:nvPr/>
        </p:nvSpPr>
        <p:spPr>
          <a:xfrm>
            <a:off x="3337425" y="4530138"/>
            <a:ext cx="2052927" cy="9480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Wniosek o wpis do rejestru zakładów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AE73D737-3556-19D3-8E76-138A58390831}"/>
              </a:ext>
            </a:extLst>
          </p:cNvPr>
          <p:cNvSpPr/>
          <p:nvPr/>
        </p:nvSpPr>
        <p:spPr>
          <a:xfrm>
            <a:off x="7041164" y="3483085"/>
            <a:ext cx="2052927" cy="9480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Produkty pochodzenia niezwierzęcego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EB0E06C-9566-527F-427C-E7E96691F491}"/>
              </a:ext>
            </a:extLst>
          </p:cNvPr>
          <p:cNvSpPr/>
          <p:nvPr/>
        </p:nvSpPr>
        <p:spPr>
          <a:xfrm>
            <a:off x="7041164" y="4545199"/>
            <a:ext cx="2052927" cy="14613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Wniosek o wpis do rejestru zakładów podlegających urzędowej kontroli organów Państwowej Inspekcji Sanitarnej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A9D83321-319B-48A6-B934-D1BA11D1AEC6}"/>
              </a:ext>
            </a:extLst>
          </p:cNvPr>
          <p:cNvSpPr/>
          <p:nvPr/>
        </p:nvSpPr>
        <p:spPr>
          <a:xfrm>
            <a:off x="1258781" y="4324655"/>
            <a:ext cx="1527842" cy="13590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latin typeface="Arial" panose="020B0604020202020204" pitchFamily="34" charset="0"/>
                <a:cs typeface="Arial" panose="020B0604020202020204" pitchFamily="34" charset="0"/>
              </a:rPr>
              <a:t>30 dni przed rozpoczęciem działalności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6D84A92E-FC7F-623D-9EC9-D9BCCCAFAA0D}"/>
              </a:ext>
            </a:extLst>
          </p:cNvPr>
          <p:cNvSpPr/>
          <p:nvPr/>
        </p:nvSpPr>
        <p:spPr>
          <a:xfrm>
            <a:off x="9631433" y="4485796"/>
            <a:ext cx="1527842" cy="135901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>
                <a:latin typeface="Arial" panose="020B0604020202020204" pitchFamily="34" charset="0"/>
                <a:cs typeface="Arial" panose="020B0604020202020204" pitchFamily="34" charset="0"/>
              </a:rPr>
              <a:t>14 dni przed rozpoczęciem działalności</a:t>
            </a:r>
          </a:p>
        </p:txBody>
      </p:sp>
      <p:sp>
        <p:nvSpPr>
          <p:cNvPr id="19" name="Strzałka: w lewo i w prawo 18">
            <a:extLst>
              <a:ext uri="{FF2B5EF4-FFF2-40B4-BE49-F238E27FC236}">
                <a16:creationId xmlns:a16="http://schemas.microsoft.com/office/drawing/2014/main" id="{BFDD84EF-7D85-DC5C-DB6C-594834799A22}"/>
              </a:ext>
            </a:extLst>
          </p:cNvPr>
          <p:cNvSpPr/>
          <p:nvPr/>
        </p:nvSpPr>
        <p:spPr>
          <a:xfrm>
            <a:off x="9160467" y="5023862"/>
            <a:ext cx="360727" cy="20098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0" name="Strzałka: w lewo i w prawo 19">
            <a:extLst>
              <a:ext uri="{FF2B5EF4-FFF2-40B4-BE49-F238E27FC236}">
                <a16:creationId xmlns:a16="http://schemas.microsoft.com/office/drawing/2014/main" id="{92380A35-B2DD-52BE-9BCF-90DB435FE809}"/>
              </a:ext>
            </a:extLst>
          </p:cNvPr>
          <p:cNvSpPr/>
          <p:nvPr/>
        </p:nvSpPr>
        <p:spPr>
          <a:xfrm>
            <a:off x="2888391" y="4866325"/>
            <a:ext cx="360727" cy="20098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0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BD5D9-32A9-499C-2FD4-36EDBE2E9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4">
            <a:extLst>
              <a:ext uri="{FF2B5EF4-FFF2-40B4-BE49-F238E27FC236}">
                <a16:creationId xmlns:a16="http://schemas.microsoft.com/office/drawing/2014/main" id="{DA112B63-BFB6-1EC3-E100-964B4C606862}"/>
              </a:ext>
            </a:extLst>
          </p:cNvPr>
          <p:cNvSpPr txBox="1">
            <a:spLocks/>
          </p:cNvSpPr>
          <p:nvPr/>
        </p:nvSpPr>
        <p:spPr>
          <a:xfrm>
            <a:off x="7210689" y="6121902"/>
            <a:ext cx="4981311" cy="977621"/>
          </a:xfrm>
          <a:prstGeom prst="rect">
            <a:avLst/>
          </a:prstGeom>
        </p:spPr>
        <p:txBody>
          <a:bodyPr vert="horz" lIns="91440" tIns="91440" rIns="91440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b="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sz="1100" dirty="0">
              <a:solidFill>
                <a:schemeClr val="bg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EE29B61-BAEB-CD86-80B7-D03B8BFDC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684CF27-8909-621D-31D7-E3A1BE73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50E10AB-D23D-9AF0-21A6-82117BDCE7AE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6D5ED21-2997-36F4-4C86-48F85720BC37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080604A-14A5-BBB0-DF50-4C17FEF6B098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69C30B0-01B7-FE9A-D7E1-90BF588BFCAC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4FB2E3-054B-EAE9-35A7-DDE7461DC068}"/>
              </a:ext>
            </a:extLst>
          </p:cNvPr>
          <p:cNvSpPr txBox="1"/>
          <p:nvPr/>
        </p:nvSpPr>
        <p:spPr>
          <a:xfrm>
            <a:off x="131596" y="1697354"/>
            <a:ext cx="11928808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544DE0D-879E-96C6-4B83-A001D21665F5}"/>
              </a:ext>
            </a:extLst>
          </p:cNvPr>
          <p:cNvSpPr txBox="1"/>
          <p:nvPr/>
        </p:nvSpPr>
        <p:spPr>
          <a:xfrm>
            <a:off x="162874" y="2513288"/>
            <a:ext cx="11928808" cy="632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ZYSK </a:t>
            </a:r>
            <a:r>
              <a:rPr lang="pl-PL" b="1" kern="1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PRODUCENTA </a:t>
            </a:r>
            <a:r>
              <a:rPr lang="pl-PL" sz="1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p</a:t>
            </a:r>
            <a:r>
              <a:rPr lang="pl-PL" sz="16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ozwala gospodarstwom</a:t>
            </a:r>
            <a:r>
              <a:rPr lang="pl-PL" sz="16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zajmującym się mini-przetwórstwem na sprzedaż własnych produktów, p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rzede wszystkim dywersyfikuje przychody producenta rolnego</a:t>
            </a:r>
            <a:endParaRPr lang="pl-PL" sz="16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D6CB8A4-DA0D-9FC8-BC0D-D0789967FA60}"/>
              </a:ext>
            </a:extLst>
          </p:cNvPr>
          <p:cNvSpPr txBox="1"/>
          <p:nvPr/>
        </p:nvSpPr>
        <p:spPr>
          <a:xfrm>
            <a:off x="162874" y="3134653"/>
            <a:ext cx="119288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Za przetworzone na miejscu i sprzedane odbiorcy końcowemu produkty rolnik otrzymuje wyższą cenę niż od pośrednika.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715CDF8-815B-33E3-94C5-82DB177E8431}"/>
              </a:ext>
            </a:extLst>
          </p:cNvPr>
          <p:cNvSpPr txBox="1"/>
          <p:nvPr/>
        </p:nvSpPr>
        <p:spPr>
          <a:xfrm>
            <a:off x="162874" y="3582981"/>
            <a:ext cx="11733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kern="1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ZYSK </a:t>
            </a:r>
            <a:r>
              <a:rPr lang="pl-PL" b="1" kern="1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dla KLIENTA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– dzięki szybszemu transferowi z gospodarstwa na stół, żywność jest bardziej świeża i naturalna</a:t>
            </a:r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983A477-19F6-C637-6167-C89B23B4C2DC}"/>
              </a:ext>
            </a:extLst>
          </p:cNvPr>
          <p:cNvSpPr txBox="1"/>
          <p:nvPr/>
        </p:nvSpPr>
        <p:spPr>
          <a:xfrm>
            <a:off x="162874" y="4234836"/>
            <a:ext cx="11826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Zrzeszeni w KSGD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rolnicy w swoich gospodarstwach często prezentują klientom, jak produkują żywność. Demonstracje mają charakter otwarty i towarzyszą im degustacje. Produkty zatem nie są anonimowe, a konsumenci przekonują się, że często są tworzone z pasją i cechuje je bardzo wysoka jakość. </a:t>
            </a:r>
          </a:p>
        </p:txBody>
      </p:sp>
    </p:spTree>
    <p:extLst>
      <p:ext uri="{BB962C8B-B14F-4D97-AF65-F5344CB8AC3E}">
        <p14:creationId xmlns:p14="http://schemas.microsoft.com/office/powerpoint/2010/main" val="363055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B77C-6C42-865D-C7B9-BD859DE8B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9731204-546F-1D8C-2B34-735E2D40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F09309C-BA3F-D964-C4A3-E133C75F75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29A1E26B-8A21-705A-E354-E3325B631684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64D1F17-3DE0-D7D4-8B29-45EC9F5C91B8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51D6EDD-5B42-5403-6796-E950D924BE03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0B0A569-E8A0-6EA6-7BF4-83D71729C331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B9B90DE-13F8-5940-096F-B58E5731CCC6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B2D1B5A-5B36-1A59-CF25-4AFBF7BEA2D9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19918A4-630E-2BDA-831C-236B63133A9C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A5B9ADE-D140-5095-E28D-D39EA275EC57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E9A1803-A319-317A-44F5-D1D5F14B85DF}"/>
              </a:ext>
            </a:extLst>
          </p:cNvPr>
          <p:cNvSpPr txBox="1">
            <a:spLocks/>
          </p:cNvSpPr>
          <p:nvPr/>
        </p:nvSpPr>
        <p:spPr>
          <a:xfrm>
            <a:off x="-1100336" y="2075625"/>
            <a:ext cx="12264705" cy="449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Rodzinne 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</a:t>
            </a: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Ekologiczne „FIGA” w Mszanie</a:t>
            </a:r>
            <a:endParaRPr lang="pl-P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753F128-8FF2-BAD2-FB1E-A172D89B2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84" y="3410574"/>
            <a:ext cx="3159384" cy="342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4EB88B55-3438-549C-6E01-E71F14BFB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/>
          <a:stretch/>
        </p:blipFill>
        <p:spPr>
          <a:xfrm>
            <a:off x="-121826" y="3505281"/>
            <a:ext cx="3812677" cy="327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B99C5492-8E75-D726-350E-53357FE0F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69" y="3410574"/>
            <a:ext cx="5023331" cy="332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5F008F55-F28E-ED9C-D30A-5B1D24C63D3D}"/>
              </a:ext>
            </a:extLst>
          </p:cNvPr>
          <p:cNvSpPr txBox="1"/>
          <p:nvPr/>
        </p:nvSpPr>
        <p:spPr>
          <a:xfrm>
            <a:off x="296254" y="2485377"/>
            <a:ext cx="1161658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Rodzinne Gospodarstwo Ekologiczne </a:t>
            </a:r>
            <a:r>
              <a:rPr lang="pl-PL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FIGA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 hodowla kóz licząca około 300 kóz mlecznych. Gospodarstwo znajduję się na granicy Beskidu Niskiego i Bieszczadów (gm. Dukla, okolice Magurskiego Parku Narodowego). Rodzina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Maziejuków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od lat zajmuje się wytwarzaniem na bazie tradycyjnych receptur wyrobem wysokiej jakości serów.         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EB12-7225-A467-96FA-B366AD27D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CF461EF-9CA1-3E43-165E-EA8606078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1" y="34033"/>
            <a:ext cx="1422810" cy="1357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5032D68-8B80-5C65-C56E-FB17D361D9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8781" y="807848"/>
            <a:ext cx="1943477" cy="62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8E70097B-5374-6BB8-7455-B0937CA6451B}"/>
              </a:ext>
            </a:extLst>
          </p:cNvPr>
          <p:cNvSpPr/>
          <p:nvPr/>
        </p:nvSpPr>
        <p:spPr>
          <a:xfrm>
            <a:off x="105847" y="1379892"/>
            <a:ext cx="1463457" cy="103969"/>
          </a:xfrm>
          <a:prstGeom prst="rect">
            <a:avLst/>
          </a:prstGeom>
          <a:solidFill>
            <a:srgbClr val="CBCBCA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2BADE8-49EE-B91A-6CDA-BB37B240D2C7}"/>
              </a:ext>
            </a:extLst>
          </p:cNvPr>
          <p:cNvSpPr txBox="1"/>
          <p:nvPr/>
        </p:nvSpPr>
        <p:spPr>
          <a:xfrm>
            <a:off x="148722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pl-PL" sz="5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01017F3-3081-F8E4-91B3-7D77D2E1EA3A}"/>
              </a:ext>
            </a:extLst>
          </p:cNvPr>
          <p:cNvSpPr txBox="1"/>
          <p:nvPr/>
        </p:nvSpPr>
        <p:spPr>
          <a:xfrm>
            <a:off x="1889013" y="196532"/>
            <a:ext cx="128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pl-PL" sz="5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88E2D11-64A7-E0B6-1EAB-4F0D12C9E74E}"/>
              </a:ext>
            </a:extLst>
          </p:cNvPr>
          <p:cNvSpPr txBox="1"/>
          <p:nvPr/>
        </p:nvSpPr>
        <p:spPr>
          <a:xfrm>
            <a:off x="2280997" y="72874"/>
            <a:ext cx="1892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latin typeface="Calibri" panose="020F0502020204030204" pitchFamily="34" charset="0"/>
                <a:cs typeface="Times New Roman" panose="02020603050405020304" pitchFamily="18" charset="0"/>
              </a:rPr>
              <a:t>D</a:t>
            </a:r>
            <a:endParaRPr lang="pl-PL" sz="54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1D36D68-BDE3-960D-3AC8-96758AD81A7B}"/>
              </a:ext>
            </a:extLst>
          </p:cNvPr>
          <p:cNvSpPr txBox="1"/>
          <p:nvPr/>
        </p:nvSpPr>
        <p:spPr>
          <a:xfrm>
            <a:off x="3806784" y="196532"/>
            <a:ext cx="7493997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Rolniczy handel detaliczny – uniwersalna forma produkcji i sprzedaży żywności</a:t>
            </a:r>
            <a:endParaRPr lang="pl-PL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ABDA17C-0E34-795A-1F1D-E1C445966CAE}"/>
              </a:ext>
            </a:extLst>
          </p:cNvPr>
          <p:cNvSpPr txBox="1"/>
          <p:nvPr/>
        </p:nvSpPr>
        <p:spPr>
          <a:xfrm>
            <a:off x="3806784" y="1359388"/>
            <a:ext cx="7493997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Dobre praktyki – dobre przykłady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588B771-994D-F139-256A-19E2DE131649}"/>
              </a:ext>
            </a:extLst>
          </p:cNvPr>
          <p:cNvSpPr txBox="1"/>
          <p:nvPr/>
        </p:nvSpPr>
        <p:spPr>
          <a:xfrm>
            <a:off x="7553782" y="1076284"/>
            <a:ext cx="17848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KSGD</a:t>
            </a:r>
            <a:endParaRPr lang="pl-PL" sz="5400" dirty="0">
              <a:solidFill>
                <a:schemeClr val="accent1"/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EC28B66-9F63-B420-785A-E29A1C37D454}"/>
              </a:ext>
            </a:extLst>
          </p:cNvPr>
          <p:cNvSpPr txBox="1"/>
          <p:nvPr/>
        </p:nvSpPr>
        <p:spPr>
          <a:xfrm>
            <a:off x="9127657" y="1465642"/>
            <a:ext cx="1954343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kern="1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PODKARPACKIE</a:t>
            </a:r>
            <a:endParaRPr lang="pl-PL" sz="20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727B6337-74B6-DB13-B486-7E51899DA1FA}"/>
              </a:ext>
            </a:extLst>
          </p:cNvPr>
          <p:cNvSpPr txBox="1">
            <a:spLocks/>
          </p:cNvSpPr>
          <p:nvPr/>
        </p:nvSpPr>
        <p:spPr>
          <a:xfrm>
            <a:off x="-1100336" y="2075625"/>
            <a:ext cx="12264705" cy="4497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Rodzinne </a:t>
            </a: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</a:t>
            </a:r>
            <a:r>
              <a:rPr lang="pl-PL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Ekologiczne „FIGA” w Mszanie</a:t>
            </a:r>
            <a:endParaRPr lang="pl-PL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6F7CB57-3FCE-5BBF-27EC-001365E0EFCA}"/>
              </a:ext>
            </a:extLst>
          </p:cNvPr>
          <p:cNvSpPr txBox="1"/>
          <p:nvPr/>
        </p:nvSpPr>
        <p:spPr>
          <a:xfrm>
            <a:off x="121881" y="2680497"/>
            <a:ext cx="11799502" cy="1598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Gospodarstwo jako główną działalność prowadzi hodowlę kóz oraz przetwórstwo mleka koziego. Tereny wypasów to jedno z najczystszych przyrodniczo miejsc w Polsce, dzięki czemu mleko kozie i sery mają bogate właściwości odżywcze i zdrowotne. </a:t>
            </a:r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Sery kozie są źródłem wartości odżywczych takich jak wapń, kwas foliowy, witaminy i sole mineralne.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Specjalnością gospodarstwa jest tradycyjne przetwórstwo mleka niepasteryzowanego, niczym domowy wyrób serów. W ofercie znajdziesz sery białe, sery podpuszczkowe (bundz i bryndza), sery dojrzewające, sery wołoskie i farmerskie, twarożki, domowe masło, surowe mleko, serwatkę.</a:t>
            </a:r>
          </a:p>
          <a:p>
            <a:r>
              <a:rPr lang="pl-PL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l-PL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B93AEBB5-0019-2E4C-2BFB-9DB2D6758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284"/>
            <a:ext cx="2594624" cy="281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9718A8E6-4027-219B-7252-39F999A57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17" y="3990246"/>
            <a:ext cx="2594624" cy="281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01E01A06-BCF2-24FE-D352-67326E095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096" y="4017281"/>
            <a:ext cx="3450579" cy="260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3C73A2D9-1944-F910-0889-BE361D3F9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241" y="3967917"/>
            <a:ext cx="3845974" cy="270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A627DAD7-3308-9F02-8ECE-57D37510E3BB}"/>
              </a:ext>
            </a:extLst>
          </p:cNvPr>
          <p:cNvSpPr txBox="1"/>
          <p:nvPr/>
        </p:nvSpPr>
        <p:spPr>
          <a:xfrm>
            <a:off x="8446206" y="6494763"/>
            <a:ext cx="2215283" cy="30777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pl-PL" sz="1400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pl-PL" sz="1400" u="sng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://www.serymaziejuk.pl</a:t>
            </a:r>
            <a:endParaRPr lang="pl-PL" sz="1400" dirty="0">
              <a:solidFill>
                <a:schemeClr val="bg1"/>
              </a:solidFill>
            </a:endParaRP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3A5BA9B9-CE0E-04AE-6E14-F94C2C1BF5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77" y="1858300"/>
            <a:ext cx="1220387" cy="81211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6451048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4366</TotalTime>
  <Words>2148</Words>
  <Application>Microsoft Office PowerPoint</Application>
  <PresentationFormat>Panoramiczny</PresentationFormat>
  <Paragraphs>174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Calibri</vt:lpstr>
      <vt:lpstr>Gill Sans MT</vt:lpstr>
      <vt:lpstr>Symbol</vt:lpstr>
      <vt:lpstr>Times New Roman</vt:lpstr>
      <vt:lpstr>Galeria</vt:lpstr>
      <vt:lpstr>Rolniczy handel detaliczny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Podkarpackie Produkty tradycyjne</dc:title>
  <dc:creator>Dariusz Kamiński</dc:creator>
  <cp:lastModifiedBy>Adamska Beata</cp:lastModifiedBy>
  <cp:revision>155</cp:revision>
  <dcterms:created xsi:type="dcterms:W3CDTF">2020-04-28T06:01:27Z</dcterms:created>
  <dcterms:modified xsi:type="dcterms:W3CDTF">2025-01-17T10:13:29Z</dcterms:modified>
</cp:coreProperties>
</file>