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32" r:id="rId3"/>
    <p:sldId id="333" r:id="rId4"/>
    <p:sldId id="331" r:id="rId5"/>
    <p:sldId id="336" r:id="rId6"/>
    <p:sldId id="334" r:id="rId7"/>
    <p:sldId id="335" r:id="rId8"/>
    <p:sldId id="337" r:id="rId9"/>
    <p:sldId id="338" r:id="rId10"/>
    <p:sldId id="269" r:id="rId11"/>
    <p:sldId id="345" r:id="rId12"/>
    <p:sldId id="330" r:id="rId13"/>
    <p:sldId id="340" r:id="rId14"/>
    <p:sldId id="342" r:id="rId15"/>
    <p:sldId id="347" r:id="rId16"/>
    <p:sldId id="348" r:id="rId17"/>
    <p:sldId id="349" r:id="rId18"/>
    <p:sldId id="350" r:id="rId19"/>
    <p:sldId id="351" r:id="rId20"/>
    <p:sldId id="352" r:id="rId21"/>
    <p:sldId id="341" r:id="rId22"/>
    <p:sldId id="343" r:id="rId23"/>
    <p:sldId id="353" r:id="rId24"/>
    <p:sldId id="35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7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pl-PL"/>
              <a:t>Kliknij, aby edytować styl</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pl-PL"/>
              <a:t>Kliknij, aby edytować styl</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8A87A34-81AB-432B-8DAE-1953F412C126}" type="datetimeFigureOut">
              <a:rPr lang="en-US" dirty="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pl-PL"/>
              <a:t>Kliknij, aby edytować styl</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pl-PL"/>
              <a:t>Kliknij, aby edytować styl</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447191" y="2824269"/>
            <a:ext cx="4645152" cy="264445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412362" y="2821491"/>
            <a:ext cx="4645152" cy="263737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pl-PL"/>
              <a:t>Kliknij, aby edytować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1/17/2025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1/17/2025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isap.sejm.gov.pl/DetailsServlet?id=WDU20160000451" TargetMode="External"/><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hyperlink" Target="http://eur-lex.europa.eu/search.html?DTN=0852&amp;DTA=2004&amp;qid=1504524159495&amp;DB_TYPE_OF_ACT=regulation&amp;CASE_LAW_SUMMARY=false&amp;DTS_DOM=ALL&amp;excConsLeg=true&amp;typeOfActStatus=REGULATION&amp;type=advanced&amp;SUBDOM_INIT=ALL_ALL&amp;DTS_SUBDOM=ALL_AL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FBBD58-4294-4AF1-92F4-8B78DD1ADFD3}"/>
              </a:ext>
            </a:extLst>
          </p:cNvPr>
          <p:cNvSpPr>
            <a:spLocks noGrp="1"/>
          </p:cNvSpPr>
          <p:nvPr>
            <p:ph type="ctrTitle"/>
          </p:nvPr>
        </p:nvSpPr>
        <p:spPr>
          <a:xfrm>
            <a:off x="-231465" y="2725311"/>
            <a:ext cx="8598716" cy="591509"/>
          </a:xfrm>
        </p:spPr>
        <p:txBody>
          <a:bodyPr>
            <a:noAutofit/>
          </a:bodyPr>
          <a:lstStyle/>
          <a:p>
            <a:pPr algn="ctr"/>
            <a:r>
              <a:rPr lang="pl-PL" sz="3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Krótkie łańcuchy </a:t>
            </a:r>
            <a:r>
              <a:rPr lang="pl-PL"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dostaw</a:t>
            </a:r>
            <a:endParaRPr lang="pl-PL" dirty="0">
              <a:solidFill>
                <a:srgbClr val="C00000"/>
              </a:solidFill>
            </a:endParaRPr>
          </a:p>
        </p:txBody>
      </p:sp>
      <p:pic>
        <p:nvPicPr>
          <p:cNvPr id="9" name="Obraz 8">
            <a:extLst>
              <a:ext uri="{FF2B5EF4-FFF2-40B4-BE49-F238E27FC236}">
                <a16:creationId xmlns:a16="http://schemas.microsoft.com/office/drawing/2014/main" id="{1906BF5C-FD6A-461E-868C-281F98ECEDCB}"/>
              </a:ext>
            </a:extLst>
          </p:cNvPr>
          <p:cNvPicPr>
            <a:picLocks noChangeAspect="1"/>
          </p:cNvPicPr>
          <p:nvPr/>
        </p:nvPicPr>
        <p:blipFill>
          <a:blip r:embed="rId2"/>
          <a:stretch>
            <a:fillRect/>
          </a:stretch>
        </p:blipFill>
        <p:spPr>
          <a:xfrm rot="1765428">
            <a:off x="9189473" y="846320"/>
            <a:ext cx="3124318" cy="2495150"/>
          </a:xfrm>
          <a:prstGeom prst="ellipse">
            <a:avLst/>
          </a:prstGeom>
          <a:ln>
            <a:noFill/>
          </a:ln>
          <a:effectLst>
            <a:softEdge rad="112500"/>
          </a:effectLst>
        </p:spPr>
      </p:pic>
      <p:pic>
        <p:nvPicPr>
          <p:cNvPr id="10" name="Obraz 9">
            <a:extLst>
              <a:ext uri="{FF2B5EF4-FFF2-40B4-BE49-F238E27FC236}">
                <a16:creationId xmlns:a16="http://schemas.microsoft.com/office/drawing/2014/main" id="{7FB36AB0-98AA-41BC-A3B9-40A3E065CB43}"/>
              </a:ext>
            </a:extLst>
          </p:cNvPr>
          <p:cNvPicPr>
            <a:picLocks noChangeAspect="1"/>
          </p:cNvPicPr>
          <p:nvPr/>
        </p:nvPicPr>
        <p:blipFill>
          <a:blip r:embed="rId3"/>
          <a:stretch>
            <a:fillRect/>
          </a:stretch>
        </p:blipFill>
        <p:spPr>
          <a:xfrm>
            <a:off x="8367251" y="2415921"/>
            <a:ext cx="3849296" cy="2721989"/>
          </a:xfrm>
          <a:prstGeom prst="ellipse">
            <a:avLst/>
          </a:prstGeom>
          <a:ln>
            <a:noFill/>
          </a:ln>
          <a:effectLst>
            <a:softEdge rad="112500"/>
          </a:effectLst>
        </p:spPr>
      </p:pic>
      <p:sp>
        <p:nvSpPr>
          <p:cNvPr id="5" name="Podtytuł 4">
            <a:extLst>
              <a:ext uri="{FF2B5EF4-FFF2-40B4-BE49-F238E27FC236}">
                <a16:creationId xmlns:a16="http://schemas.microsoft.com/office/drawing/2014/main" id="{D34C1EEE-77C8-674D-974E-12029061D4C9}"/>
              </a:ext>
            </a:extLst>
          </p:cNvPr>
          <p:cNvSpPr>
            <a:spLocks noGrp="1"/>
          </p:cNvSpPr>
          <p:nvPr>
            <p:ph type="subTitle" idx="1"/>
          </p:nvPr>
        </p:nvSpPr>
        <p:spPr>
          <a:xfrm>
            <a:off x="9921036" y="365669"/>
            <a:ext cx="2151425" cy="374190"/>
          </a:xfrm>
        </p:spPr>
        <p:txBody>
          <a:bodyPr/>
          <a:lstStyle/>
          <a:p>
            <a:r>
              <a:rPr lang="pl-PL" sz="1100" dirty="0"/>
              <a:t>Trzebownisko, 19.12.2024 r.</a:t>
            </a:r>
          </a:p>
        </p:txBody>
      </p:sp>
      <p:sp>
        <p:nvSpPr>
          <p:cNvPr id="6" name="Tytuł 1">
            <a:extLst>
              <a:ext uri="{FF2B5EF4-FFF2-40B4-BE49-F238E27FC236}">
                <a16:creationId xmlns:a16="http://schemas.microsoft.com/office/drawing/2014/main" id="{61B76AC3-05EC-0A82-C028-21139B1B09B8}"/>
              </a:ext>
            </a:extLst>
          </p:cNvPr>
          <p:cNvSpPr txBox="1">
            <a:spLocks/>
          </p:cNvSpPr>
          <p:nvPr/>
        </p:nvSpPr>
        <p:spPr>
          <a:xfrm>
            <a:off x="-216624" y="3538578"/>
            <a:ext cx="8598716" cy="977622"/>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pl-PL" sz="2800" dirty="0">
                <a:solidFill>
                  <a:srgbClr val="C00000"/>
                </a:solidFill>
                <a:latin typeface="Calibri" panose="020F0502020204030204" pitchFamily="34" charset="0"/>
                <a:ea typeface="Calibri" panose="020F0502020204030204" pitchFamily="34" charset="0"/>
                <a:cs typeface="Times New Roman" panose="02020603050405020304" pitchFamily="18" charset="0"/>
              </a:rPr>
              <a:t>szansą dla lokalnych przedsiębiorców rolnych </a:t>
            </a:r>
            <a:br>
              <a:rPr lang="pl-PL" sz="2800"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r>
              <a:rPr lang="pl-PL" sz="2800" dirty="0">
                <a:solidFill>
                  <a:srgbClr val="C00000"/>
                </a:solidFill>
                <a:latin typeface="Calibri" panose="020F0502020204030204" pitchFamily="34" charset="0"/>
                <a:ea typeface="Calibri" panose="020F0502020204030204" pitchFamily="34" charset="0"/>
                <a:cs typeface="Times New Roman" panose="02020603050405020304" pitchFamily="18" charset="0"/>
              </a:rPr>
              <a:t>i producentów żywności</a:t>
            </a:r>
            <a:endParaRPr lang="pl-PL" dirty="0">
              <a:solidFill>
                <a:srgbClr val="C00000"/>
              </a:solidFill>
            </a:endParaRPr>
          </a:p>
        </p:txBody>
      </p:sp>
      <p:sp>
        <p:nvSpPr>
          <p:cNvPr id="7" name="Tytuł 1">
            <a:extLst>
              <a:ext uri="{FF2B5EF4-FFF2-40B4-BE49-F238E27FC236}">
                <a16:creationId xmlns:a16="http://schemas.microsoft.com/office/drawing/2014/main" id="{4859C4FD-F1DD-63EE-ADA3-59B6217104F5}"/>
              </a:ext>
            </a:extLst>
          </p:cNvPr>
          <p:cNvSpPr txBox="1">
            <a:spLocks/>
          </p:cNvSpPr>
          <p:nvPr/>
        </p:nvSpPr>
        <p:spPr>
          <a:xfrm>
            <a:off x="5877404" y="-120381"/>
            <a:ext cx="6322403" cy="532592"/>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pl-PL" sz="2000" b="1" dirty="0">
                <a:latin typeface="Calibri" panose="020F0502020204030204" pitchFamily="34" charset="0"/>
                <a:ea typeface="Calibri" panose="020F0502020204030204" pitchFamily="34" charset="0"/>
                <a:cs typeface="Times New Roman" panose="02020603050405020304" pitchFamily="18" charset="0"/>
              </a:rPr>
              <a:t>Konferencja pt.. </a:t>
            </a:r>
            <a:r>
              <a:rPr lang="pl-PL" sz="2400" b="1" dirty="0">
                <a:latin typeface="Calibri" panose="020F0502020204030204" pitchFamily="34" charset="0"/>
                <a:ea typeface="Calibri" panose="020F0502020204030204" pitchFamily="34" charset="0"/>
                <a:cs typeface="Times New Roman" panose="02020603050405020304" pitchFamily="18" charset="0"/>
              </a:rPr>
              <a:t>Rolniczy handel detaliczny</a:t>
            </a:r>
            <a:endParaRPr lang="pl-PL" dirty="0"/>
          </a:p>
        </p:txBody>
      </p:sp>
      <p:sp>
        <p:nvSpPr>
          <p:cNvPr id="11" name="Podtytuł 4">
            <a:extLst>
              <a:ext uri="{FF2B5EF4-FFF2-40B4-BE49-F238E27FC236}">
                <a16:creationId xmlns:a16="http://schemas.microsoft.com/office/drawing/2014/main" id="{963E6DA9-96DA-E822-58A7-995B8DA56ACA}"/>
              </a:ext>
            </a:extLst>
          </p:cNvPr>
          <p:cNvSpPr txBox="1">
            <a:spLocks/>
          </p:cNvSpPr>
          <p:nvPr/>
        </p:nvSpPr>
        <p:spPr>
          <a:xfrm>
            <a:off x="7279199" y="5392060"/>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p>
        </p:txBody>
      </p:sp>
      <p:pic>
        <p:nvPicPr>
          <p:cNvPr id="15" name="Obraz 14">
            <a:extLst>
              <a:ext uri="{FF2B5EF4-FFF2-40B4-BE49-F238E27FC236}">
                <a16:creationId xmlns:a16="http://schemas.microsoft.com/office/drawing/2014/main" id="{68C145D1-0BBD-0298-9A6C-3A4ABFE907C0}"/>
              </a:ext>
            </a:extLst>
          </p:cNvPr>
          <p:cNvPicPr>
            <a:picLocks noChangeAspect="1"/>
          </p:cNvPicPr>
          <p:nvPr/>
        </p:nvPicPr>
        <p:blipFill>
          <a:blip r:embed="rId4"/>
          <a:stretch>
            <a:fillRect/>
          </a:stretch>
        </p:blipFill>
        <p:spPr>
          <a:xfrm>
            <a:off x="44716" y="28320"/>
            <a:ext cx="2010293" cy="1918339"/>
          </a:xfrm>
          <a:prstGeom prst="ellipse">
            <a:avLst/>
          </a:prstGeom>
          <a:ln>
            <a:noFill/>
          </a:ln>
          <a:effectLst>
            <a:softEdge rad="112500"/>
          </a:effectLst>
        </p:spPr>
      </p:pic>
      <p:pic>
        <p:nvPicPr>
          <p:cNvPr id="16" name="Obraz 15">
            <a:extLst>
              <a:ext uri="{FF2B5EF4-FFF2-40B4-BE49-F238E27FC236}">
                <a16:creationId xmlns:a16="http://schemas.microsoft.com/office/drawing/2014/main" id="{43E4FBAD-1BDB-FEDB-9042-343D485F4B16}"/>
              </a:ext>
            </a:extLst>
          </p:cNvPr>
          <p:cNvPicPr>
            <a:picLocks noChangeAspect="1"/>
          </p:cNvPicPr>
          <p:nvPr/>
        </p:nvPicPr>
        <p:blipFill>
          <a:blip r:embed="rId5">
            <a:duotone>
              <a:prstClr val="black"/>
              <a:schemeClr val="tx2">
                <a:tint val="45000"/>
                <a:satMod val="400000"/>
              </a:schemeClr>
            </a:duotone>
          </a:blip>
          <a:stretch>
            <a:fillRect/>
          </a:stretch>
        </p:blipFill>
        <p:spPr>
          <a:xfrm>
            <a:off x="1957593" y="1120882"/>
            <a:ext cx="2674883" cy="858874"/>
          </a:xfrm>
          <a:prstGeom prst="rect">
            <a:avLst/>
          </a:prstGeom>
          <a:ln>
            <a:noFill/>
          </a:ln>
          <a:effectLst>
            <a:softEdge rad="112500"/>
          </a:effectLst>
        </p:spPr>
      </p:pic>
      <p:sp>
        <p:nvSpPr>
          <p:cNvPr id="17" name="Prostokąt 16">
            <a:extLst>
              <a:ext uri="{FF2B5EF4-FFF2-40B4-BE49-F238E27FC236}">
                <a16:creationId xmlns:a16="http://schemas.microsoft.com/office/drawing/2014/main" id="{95A51DB3-8629-91EC-C7A5-4B4551D760D9}"/>
              </a:ext>
            </a:extLst>
          </p:cNvPr>
          <p:cNvSpPr/>
          <p:nvPr/>
        </p:nvSpPr>
        <p:spPr>
          <a:xfrm>
            <a:off x="44716" y="1901117"/>
            <a:ext cx="4502117" cy="143096"/>
          </a:xfrm>
          <a:prstGeom prst="rect">
            <a:avLst/>
          </a:prstGeom>
          <a:solidFill>
            <a:srgbClr val="CBCBCA"/>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19" name="pole tekstowe 18">
            <a:extLst>
              <a:ext uri="{FF2B5EF4-FFF2-40B4-BE49-F238E27FC236}">
                <a16:creationId xmlns:a16="http://schemas.microsoft.com/office/drawing/2014/main" id="{442B4920-CBF0-D29C-35B4-25BC23C26679}"/>
              </a:ext>
            </a:extLst>
          </p:cNvPr>
          <p:cNvSpPr txBox="1"/>
          <p:nvPr/>
        </p:nvSpPr>
        <p:spPr>
          <a:xfrm>
            <a:off x="2570855" y="308420"/>
            <a:ext cx="582182" cy="923330"/>
          </a:xfrm>
          <a:prstGeom prst="rect">
            <a:avLst/>
          </a:prstGeom>
          <a:noFill/>
        </p:spPr>
        <p:txBody>
          <a:bodyPr wrap="square">
            <a:spAutoFit/>
          </a:bodyPr>
          <a:lstStyle/>
          <a:p>
            <a:r>
              <a:rPr lang="pl-PL" sz="5400" b="1" dirty="0">
                <a:latin typeface="Calibri" panose="020F0502020204030204" pitchFamily="34" charset="0"/>
                <a:cs typeface="Times New Roman" panose="02020603050405020304" pitchFamily="18" charset="0"/>
              </a:rPr>
              <a:t>R</a:t>
            </a:r>
            <a:endParaRPr lang="pl-PL" sz="5400" dirty="0"/>
          </a:p>
        </p:txBody>
      </p:sp>
      <p:sp>
        <p:nvSpPr>
          <p:cNvPr id="20" name="pole tekstowe 19">
            <a:extLst>
              <a:ext uri="{FF2B5EF4-FFF2-40B4-BE49-F238E27FC236}">
                <a16:creationId xmlns:a16="http://schemas.microsoft.com/office/drawing/2014/main" id="{2C2ED128-D72E-B499-000E-7F490A60059E}"/>
              </a:ext>
            </a:extLst>
          </p:cNvPr>
          <p:cNvSpPr txBox="1"/>
          <p:nvPr/>
        </p:nvSpPr>
        <p:spPr>
          <a:xfrm>
            <a:off x="2942242" y="508547"/>
            <a:ext cx="396738" cy="923330"/>
          </a:xfrm>
          <a:prstGeom prst="rect">
            <a:avLst/>
          </a:prstGeom>
          <a:noFill/>
        </p:spPr>
        <p:txBody>
          <a:bodyPr wrap="square">
            <a:spAutoFit/>
          </a:bodyPr>
          <a:lstStyle/>
          <a:p>
            <a:r>
              <a:rPr lang="pl-PL" sz="5400" b="1" dirty="0">
                <a:latin typeface="Calibri" panose="020F0502020204030204" pitchFamily="34" charset="0"/>
                <a:cs typeface="Times New Roman" panose="02020603050405020304" pitchFamily="18" charset="0"/>
              </a:rPr>
              <a:t>H</a:t>
            </a:r>
            <a:endParaRPr lang="pl-PL" sz="5400" dirty="0"/>
          </a:p>
        </p:txBody>
      </p:sp>
      <p:sp>
        <p:nvSpPr>
          <p:cNvPr id="21" name="pole tekstowe 20">
            <a:extLst>
              <a:ext uri="{FF2B5EF4-FFF2-40B4-BE49-F238E27FC236}">
                <a16:creationId xmlns:a16="http://schemas.microsoft.com/office/drawing/2014/main" id="{7D5E6663-D15B-E3E8-171C-EF38350F9FA9}"/>
              </a:ext>
            </a:extLst>
          </p:cNvPr>
          <p:cNvSpPr txBox="1"/>
          <p:nvPr/>
        </p:nvSpPr>
        <p:spPr>
          <a:xfrm>
            <a:off x="3338161" y="308420"/>
            <a:ext cx="582182" cy="923330"/>
          </a:xfrm>
          <a:prstGeom prst="rect">
            <a:avLst/>
          </a:prstGeom>
          <a:noFill/>
        </p:spPr>
        <p:txBody>
          <a:bodyPr wrap="square">
            <a:spAutoFit/>
          </a:bodyPr>
          <a:lstStyle/>
          <a:p>
            <a:r>
              <a:rPr lang="pl-PL" sz="5400" b="1" dirty="0">
                <a:latin typeface="Calibri" panose="020F0502020204030204" pitchFamily="34" charset="0"/>
                <a:cs typeface="Times New Roman" panose="02020603050405020304" pitchFamily="18" charset="0"/>
              </a:rPr>
              <a:t>D</a:t>
            </a:r>
            <a:endParaRPr lang="pl-PL" sz="5400" dirty="0"/>
          </a:p>
        </p:txBody>
      </p:sp>
      <p:pic>
        <p:nvPicPr>
          <p:cNvPr id="3" name="Obraz 2">
            <a:extLst>
              <a:ext uri="{FF2B5EF4-FFF2-40B4-BE49-F238E27FC236}">
                <a16:creationId xmlns:a16="http://schemas.microsoft.com/office/drawing/2014/main" id="{22BC9767-3A55-0B9C-7826-82E8A04D6E0A}"/>
              </a:ext>
            </a:extLst>
          </p:cNvPr>
          <p:cNvPicPr>
            <a:picLocks noChangeAspect="1"/>
          </p:cNvPicPr>
          <p:nvPr/>
        </p:nvPicPr>
        <p:blipFill>
          <a:blip r:embed="rId6"/>
          <a:stretch>
            <a:fillRect/>
          </a:stretch>
        </p:blipFill>
        <p:spPr>
          <a:xfrm rot="19652967">
            <a:off x="7429960" y="1168233"/>
            <a:ext cx="3258237" cy="2204822"/>
          </a:xfrm>
          <a:prstGeom prst="ellipse">
            <a:avLst/>
          </a:prstGeom>
          <a:ln>
            <a:noFill/>
          </a:ln>
          <a:effectLst>
            <a:softEdge rad="112500"/>
          </a:effectLst>
        </p:spPr>
      </p:pic>
      <p:pic>
        <p:nvPicPr>
          <p:cNvPr id="4" name="Obraz 3">
            <a:extLst>
              <a:ext uri="{FF2B5EF4-FFF2-40B4-BE49-F238E27FC236}">
                <a16:creationId xmlns:a16="http://schemas.microsoft.com/office/drawing/2014/main" id="{A4DDF808-7259-B250-DF0F-77F4D1F9BF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56996" y="4637776"/>
            <a:ext cx="597535" cy="400050"/>
          </a:xfrm>
          <a:prstGeom prst="rect">
            <a:avLst/>
          </a:prstGeom>
          <a:noFill/>
          <a:ln>
            <a:noFill/>
          </a:ln>
        </p:spPr>
      </p:pic>
      <p:pic>
        <p:nvPicPr>
          <p:cNvPr id="8" name="Obraz 7">
            <a:extLst>
              <a:ext uri="{FF2B5EF4-FFF2-40B4-BE49-F238E27FC236}">
                <a16:creationId xmlns:a16="http://schemas.microsoft.com/office/drawing/2014/main" id="{4FF884A6-8F91-EC1E-CC76-E54552780296}"/>
              </a:ext>
            </a:extLst>
          </p:cNvPr>
          <p:cNvPicPr>
            <a:picLocks noChangeAspect="1"/>
          </p:cNvPicPr>
          <p:nvPr/>
        </p:nvPicPr>
        <p:blipFill>
          <a:blip r:embed="rId8" cstate="print"/>
          <a:srcRect/>
          <a:stretch>
            <a:fillRect/>
          </a:stretch>
        </p:blipFill>
        <p:spPr bwMode="auto">
          <a:xfrm>
            <a:off x="2116992" y="4669537"/>
            <a:ext cx="723900" cy="368961"/>
          </a:xfrm>
          <a:prstGeom prst="rect">
            <a:avLst/>
          </a:prstGeom>
          <a:noFill/>
          <a:ln w="9525">
            <a:noFill/>
            <a:miter lim="800000"/>
            <a:headEnd/>
            <a:tailEnd/>
          </a:ln>
        </p:spPr>
      </p:pic>
      <p:pic>
        <p:nvPicPr>
          <p:cNvPr id="12" name="Obraz 11">
            <a:extLst>
              <a:ext uri="{FF2B5EF4-FFF2-40B4-BE49-F238E27FC236}">
                <a16:creationId xmlns:a16="http://schemas.microsoft.com/office/drawing/2014/main" id="{F7E82AD5-8C9F-7AAF-0549-CC757BD9D037}"/>
              </a:ext>
            </a:extLst>
          </p:cNvPr>
          <p:cNvPicPr>
            <a:picLocks noChangeAspect="1"/>
          </p:cNvPicPr>
          <p:nvPr/>
        </p:nvPicPr>
        <p:blipFill>
          <a:blip r:embed="rId9" cstate="print"/>
          <a:srcRect/>
          <a:stretch>
            <a:fillRect/>
          </a:stretch>
        </p:blipFill>
        <p:spPr bwMode="auto">
          <a:xfrm>
            <a:off x="3202757" y="4685402"/>
            <a:ext cx="844376" cy="376555"/>
          </a:xfrm>
          <a:prstGeom prst="rect">
            <a:avLst/>
          </a:prstGeom>
          <a:noFill/>
          <a:ln w="9525">
            <a:noFill/>
            <a:miter lim="800000"/>
            <a:headEnd/>
            <a:tailEnd/>
          </a:ln>
        </p:spPr>
      </p:pic>
      <p:pic>
        <p:nvPicPr>
          <p:cNvPr id="13" name="Obraz 12">
            <a:extLst>
              <a:ext uri="{FF2B5EF4-FFF2-40B4-BE49-F238E27FC236}">
                <a16:creationId xmlns:a16="http://schemas.microsoft.com/office/drawing/2014/main" id="{D98336F2-CF4F-B6A8-E9FF-F36A57CC95D6}"/>
              </a:ext>
            </a:extLst>
          </p:cNvPr>
          <p:cNvPicPr>
            <a:picLocks noChangeAspect="1"/>
          </p:cNvPicPr>
          <p:nvPr/>
        </p:nvPicPr>
        <p:blipFill>
          <a:blip r:embed="rId10" cstate="print"/>
          <a:srcRect/>
          <a:stretch>
            <a:fillRect/>
          </a:stretch>
        </p:blipFill>
        <p:spPr bwMode="auto">
          <a:xfrm>
            <a:off x="4442860" y="4685402"/>
            <a:ext cx="597535" cy="383567"/>
          </a:xfrm>
          <a:prstGeom prst="rect">
            <a:avLst/>
          </a:prstGeom>
          <a:noFill/>
          <a:ln w="9525">
            <a:noFill/>
            <a:miter lim="800000"/>
            <a:headEnd/>
            <a:tailEnd/>
          </a:ln>
        </p:spPr>
      </p:pic>
      <p:sp>
        <p:nvSpPr>
          <p:cNvPr id="14" name="pole tekstowe 13">
            <a:extLst>
              <a:ext uri="{FF2B5EF4-FFF2-40B4-BE49-F238E27FC236}">
                <a16:creationId xmlns:a16="http://schemas.microsoft.com/office/drawing/2014/main" id="{99AFCDF6-BB5F-4026-AD04-444CB4D55307}"/>
              </a:ext>
            </a:extLst>
          </p:cNvPr>
          <p:cNvSpPr txBox="1"/>
          <p:nvPr/>
        </p:nvSpPr>
        <p:spPr>
          <a:xfrm>
            <a:off x="215660" y="5037826"/>
            <a:ext cx="5929695" cy="246221"/>
          </a:xfrm>
          <a:prstGeom prst="rect">
            <a:avLst/>
          </a:prstGeom>
          <a:noFill/>
        </p:spPr>
        <p:txBody>
          <a:bodyPr wrap="square" rtlCol="0">
            <a:spAutoFit/>
          </a:bodyPr>
          <a:lstStyle/>
          <a:p>
            <a:r>
              <a:rPr lang="pl-PL" sz="1000" dirty="0">
                <a:effectLst/>
                <a:latin typeface="Calibri" panose="020F0502020204030204" pitchFamily="34" charset="0"/>
                <a:ea typeface="Calibri" panose="020F0502020204030204" pitchFamily="34" charset="0"/>
                <a:cs typeface="Times New Roman" panose="02020603050405020304" pitchFamily="18" charset="0"/>
              </a:rPr>
              <a:t>„Europejski Fundusz Rolny na rzecz Rozwoju Obszarów Wiejskich: Europa inwestująca w obszary wiejskie” </a:t>
            </a:r>
            <a:endParaRPr lang="pl-PL" sz="1000" dirty="0"/>
          </a:p>
        </p:txBody>
      </p:sp>
    </p:spTree>
    <p:extLst>
      <p:ext uri="{BB962C8B-B14F-4D97-AF65-F5344CB8AC3E}">
        <p14:creationId xmlns:p14="http://schemas.microsoft.com/office/powerpoint/2010/main" val="4181189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tytuł 4">
            <a:extLst>
              <a:ext uri="{FF2B5EF4-FFF2-40B4-BE49-F238E27FC236}">
                <a16:creationId xmlns:a16="http://schemas.microsoft.com/office/drawing/2014/main" id="{A2F7E6FE-705A-AC64-583D-8F4455CB23DE}"/>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032B7239-F9B3-0A4D-029A-BD6BCBE4B52B}"/>
              </a:ext>
            </a:extLst>
          </p:cNvPr>
          <p:cNvSpPr txBox="1"/>
          <p:nvPr/>
        </p:nvSpPr>
        <p:spPr>
          <a:xfrm>
            <a:off x="450909" y="2163857"/>
            <a:ext cx="7157906" cy="830997"/>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Co rozumiemy pod pojęciem „krótkie łańcuchy dostaw”? </a:t>
            </a:r>
            <a:endParaRPr lang="pl-PL" sz="2400" dirty="0">
              <a:solidFill>
                <a:schemeClr val="accent1"/>
              </a:solidFill>
              <a:latin typeface="Arial" panose="020B06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A1A93242-2421-7597-4013-EFD459C09FCF}"/>
              </a:ext>
            </a:extLst>
          </p:cNvPr>
          <p:cNvSpPr txBox="1"/>
          <p:nvPr/>
        </p:nvSpPr>
        <p:spPr>
          <a:xfrm>
            <a:off x="410187" y="3242374"/>
            <a:ext cx="7239350" cy="646331"/>
          </a:xfrm>
          <a:prstGeom prst="rect">
            <a:avLst/>
          </a:prstGeom>
          <a:noFill/>
        </p:spPr>
        <p:txBody>
          <a:bodyPr wrap="square">
            <a:spAutoFit/>
          </a:bodyPr>
          <a:lstStyle/>
          <a:p>
            <a:r>
              <a:rPr lang="pl-PL" dirty="0">
                <a:latin typeface="Arial" panose="020B0604020202020204" pitchFamily="34" charset="0"/>
                <a:cs typeface="Arial" panose="020B0604020202020204" pitchFamily="34" charset="0"/>
              </a:rPr>
              <a:t>„Krótki łańcuch dostaw to taki system dystrybucji żywności, w którym producenci występują jako konsumenci”</a:t>
            </a:r>
          </a:p>
        </p:txBody>
      </p:sp>
      <p:pic>
        <p:nvPicPr>
          <p:cNvPr id="14" name="Obraz 13">
            <a:extLst>
              <a:ext uri="{FF2B5EF4-FFF2-40B4-BE49-F238E27FC236}">
                <a16:creationId xmlns:a16="http://schemas.microsoft.com/office/drawing/2014/main" id="{F4E0AAC3-4564-4685-BE21-5FBE94CE81EC}"/>
              </a:ext>
            </a:extLst>
          </p:cNvPr>
          <p:cNvPicPr>
            <a:picLocks noChangeAspect="1"/>
          </p:cNvPicPr>
          <p:nvPr/>
        </p:nvPicPr>
        <p:blipFill>
          <a:blip r:embed="rId2"/>
          <a:srcRect r="12416"/>
          <a:stretch/>
        </p:blipFill>
        <p:spPr>
          <a:xfrm rot="5400000">
            <a:off x="7990921" y="1192761"/>
            <a:ext cx="3867324" cy="33116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9091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60F5-314A-0FCA-0B73-28CF6304A427}"/>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273EB431-953A-A0A3-A474-98DA6176696B}"/>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8E57D4EC-A707-99A5-FC2F-D5A99F01E880}"/>
              </a:ext>
            </a:extLst>
          </p:cNvPr>
          <p:cNvSpPr txBox="1"/>
          <p:nvPr/>
        </p:nvSpPr>
        <p:spPr>
          <a:xfrm>
            <a:off x="2220985" y="1148589"/>
            <a:ext cx="8844093" cy="461665"/>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Strategia „Od pola do stołu”</a:t>
            </a:r>
          </a:p>
        </p:txBody>
      </p:sp>
      <p:pic>
        <p:nvPicPr>
          <p:cNvPr id="25" name="Obraz 24">
            <a:extLst>
              <a:ext uri="{FF2B5EF4-FFF2-40B4-BE49-F238E27FC236}">
                <a16:creationId xmlns:a16="http://schemas.microsoft.com/office/drawing/2014/main" id="{7FC66611-4C20-B726-0375-49071E8ECEDD}"/>
              </a:ext>
            </a:extLst>
          </p:cNvPr>
          <p:cNvPicPr>
            <a:picLocks noChangeAspect="1"/>
          </p:cNvPicPr>
          <p:nvPr/>
        </p:nvPicPr>
        <p:blipFill>
          <a:blip r:embed="rId2"/>
          <a:srcRect l="18960"/>
          <a:stretch/>
        </p:blipFill>
        <p:spPr>
          <a:xfrm rot="5400000">
            <a:off x="9385953" y="1574335"/>
            <a:ext cx="2783606" cy="2576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pole tekstowe 3">
            <a:extLst>
              <a:ext uri="{FF2B5EF4-FFF2-40B4-BE49-F238E27FC236}">
                <a16:creationId xmlns:a16="http://schemas.microsoft.com/office/drawing/2014/main" id="{CB1A222D-C9A7-43E2-14C7-A139612282DB}"/>
              </a:ext>
            </a:extLst>
          </p:cNvPr>
          <p:cNvSpPr txBox="1"/>
          <p:nvPr/>
        </p:nvSpPr>
        <p:spPr>
          <a:xfrm>
            <a:off x="274740" y="2048736"/>
            <a:ext cx="8844093" cy="3139321"/>
          </a:xfrm>
          <a:prstGeom prst="rect">
            <a:avLst/>
          </a:prstGeom>
          <a:noFill/>
        </p:spPr>
        <p:txBody>
          <a:bodyPr wrap="square">
            <a:spAutoFit/>
          </a:bodyPr>
          <a:lstStyle/>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Jej celem jest uwypuklenie roli i znaczenia KŁDŻ w połączeniu z rozwojem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wzmacnianiem rynków lokalnych. </a:t>
            </a:r>
          </a:p>
          <a:p>
            <a:pPr algn="just"/>
            <a:endParaRPr lang="pl-PL"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Istotnym kluczem do realizacji strategii „Od pola do stołu” są innowacje w zakresie rozwiązań KŁDŻ, bazujące na zbiorowym działaniu rolników w zakresie produkcji, dystrybucji i sprzedaży. Działając zbiorowo, poprzez tworzenie systemu krótkich łańcuchów rolnicy i inne podmioty, np. producenci-przedsiębiorcy zwiększają indywidualne możliwości sprzedażowe stwarzając konsumentom większy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trwalszy dostęp do żywności wiadomego pochodzenia, wyprodukowanej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w małych gospodarstwach i przez niewielkich mikroprzedsiębiorców, przywiązujących dużą wagę do tradycji i jakości.</a:t>
            </a:r>
          </a:p>
        </p:txBody>
      </p:sp>
    </p:spTree>
    <p:extLst>
      <p:ext uri="{BB962C8B-B14F-4D97-AF65-F5344CB8AC3E}">
        <p14:creationId xmlns:p14="http://schemas.microsoft.com/office/powerpoint/2010/main" val="46184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2B88-2B8D-C631-AA01-487701DC3F93}"/>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AFA26070-1F80-7CF1-7799-E5CFA766F13B}"/>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21C91B0B-4F83-3CE5-3DFA-3E26BB091597}"/>
              </a:ext>
            </a:extLst>
          </p:cNvPr>
          <p:cNvSpPr txBox="1"/>
          <p:nvPr/>
        </p:nvSpPr>
        <p:spPr>
          <a:xfrm>
            <a:off x="436575" y="1728771"/>
            <a:ext cx="8844093" cy="461665"/>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Jaką rolę na rynku odgrywają „krótkie łańcuchy dostaw”? </a:t>
            </a:r>
            <a:endParaRPr lang="pl-PL" sz="2400" dirty="0">
              <a:solidFill>
                <a:schemeClr val="accent1"/>
              </a:solidFill>
              <a:latin typeface="Arial" panose="020B06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351DE014-605D-56D2-6221-A96F2B2D1E97}"/>
              </a:ext>
            </a:extLst>
          </p:cNvPr>
          <p:cNvSpPr txBox="1"/>
          <p:nvPr/>
        </p:nvSpPr>
        <p:spPr>
          <a:xfrm>
            <a:off x="436575" y="2657114"/>
            <a:ext cx="11741092" cy="369332"/>
          </a:xfrm>
          <a:prstGeom prst="rect">
            <a:avLst/>
          </a:prstGeom>
          <a:noFill/>
        </p:spPr>
        <p:txBody>
          <a:bodyPr wrap="square">
            <a:spAutoFit/>
          </a:bodyPr>
          <a:lstStyle/>
          <a:p>
            <a:pPr marL="285750" indent="-285750">
              <a:buFont typeface="Wingdings" panose="05000000000000000000" pitchFamily="2" charset="2"/>
              <a:buChar char="ü"/>
            </a:pPr>
            <a:r>
              <a:rPr lang="pl-PL" b="1" dirty="0">
                <a:latin typeface="Arial" panose="020B0604020202020204" pitchFamily="34" charset="0"/>
                <a:cs typeface="Arial" panose="020B0604020202020204" pitchFamily="34" charset="0"/>
              </a:rPr>
              <a:t>Stanowią one istotny potencjał dla zwiększania dochodów gospodarstw rolnych czy agroturystycznych</a:t>
            </a:r>
          </a:p>
        </p:txBody>
      </p:sp>
      <p:sp>
        <p:nvSpPr>
          <p:cNvPr id="4" name="pole tekstowe 3">
            <a:extLst>
              <a:ext uri="{FF2B5EF4-FFF2-40B4-BE49-F238E27FC236}">
                <a16:creationId xmlns:a16="http://schemas.microsoft.com/office/drawing/2014/main" id="{0C757E37-A112-7CF2-D654-805530D4B49B}"/>
              </a:ext>
            </a:extLst>
          </p:cNvPr>
          <p:cNvSpPr txBox="1"/>
          <p:nvPr/>
        </p:nvSpPr>
        <p:spPr>
          <a:xfrm>
            <a:off x="450908" y="3202722"/>
            <a:ext cx="11318845" cy="369332"/>
          </a:xfrm>
          <a:prstGeom prst="rect">
            <a:avLst/>
          </a:prstGeom>
          <a:noFill/>
        </p:spPr>
        <p:txBody>
          <a:bodyPr wrap="square">
            <a:spAutoFit/>
          </a:bodyPr>
          <a:lstStyle/>
          <a:p>
            <a:pPr marL="285750" indent="-285750">
              <a:buFont typeface="Wingdings" panose="05000000000000000000" pitchFamily="2" charset="2"/>
              <a:buChar char="ü"/>
            </a:pPr>
            <a:r>
              <a:rPr lang="pl-PL" b="1" dirty="0">
                <a:latin typeface="Arial" panose="020B0604020202020204" pitchFamily="34" charset="0"/>
                <a:cs typeface="Arial" panose="020B0604020202020204" pitchFamily="34" charset="0"/>
              </a:rPr>
              <a:t>Przyczyniają się do lokalnego rozwoju gospodarczego</a:t>
            </a:r>
          </a:p>
        </p:txBody>
      </p:sp>
      <p:sp>
        <p:nvSpPr>
          <p:cNvPr id="5" name="pole tekstowe 4">
            <a:extLst>
              <a:ext uri="{FF2B5EF4-FFF2-40B4-BE49-F238E27FC236}">
                <a16:creationId xmlns:a16="http://schemas.microsoft.com/office/drawing/2014/main" id="{0B5513C0-54C3-6259-6739-D0A0EBB59423}"/>
              </a:ext>
            </a:extLst>
          </p:cNvPr>
          <p:cNvSpPr txBox="1"/>
          <p:nvPr/>
        </p:nvSpPr>
        <p:spPr>
          <a:xfrm>
            <a:off x="436575" y="3775051"/>
            <a:ext cx="11318845" cy="369332"/>
          </a:xfrm>
          <a:prstGeom prst="rect">
            <a:avLst/>
          </a:prstGeom>
          <a:noFill/>
        </p:spPr>
        <p:txBody>
          <a:bodyPr wrap="square">
            <a:spAutoFit/>
          </a:bodyPr>
          <a:lstStyle/>
          <a:p>
            <a:pPr marL="285750" indent="-285750">
              <a:buFont typeface="Wingdings" panose="05000000000000000000" pitchFamily="2" charset="2"/>
              <a:buChar char="ü"/>
            </a:pPr>
            <a:r>
              <a:rPr lang="pl-PL" b="1" dirty="0">
                <a:latin typeface="Arial" panose="020B0604020202020204" pitchFamily="34" charset="0"/>
                <a:cs typeface="Arial" panose="020B0604020202020204" pitchFamily="34" charset="0"/>
              </a:rPr>
              <a:t>Są cennym źródłem informacji o lokalnym producencie i produkcie</a:t>
            </a:r>
          </a:p>
        </p:txBody>
      </p:sp>
      <p:sp>
        <p:nvSpPr>
          <p:cNvPr id="7" name="pole tekstowe 6">
            <a:extLst>
              <a:ext uri="{FF2B5EF4-FFF2-40B4-BE49-F238E27FC236}">
                <a16:creationId xmlns:a16="http://schemas.microsoft.com/office/drawing/2014/main" id="{9EF09191-252F-3403-913E-1FA5F6AF8BE5}"/>
              </a:ext>
            </a:extLst>
          </p:cNvPr>
          <p:cNvSpPr txBox="1"/>
          <p:nvPr/>
        </p:nvSpPr>
        <p:spPr>
          <a:xfrm>
            <a:off x="450908" y="4363317"/>
            <a:ext cx="11178679" cy="369332"/>
          </a:xfrm>
          <a:prstGeom prst="rect">
            <a:avLst/>
          </a:prstGeom>
          <a:noFill/>
        </p:spPr>
        <p:txBody>
          <a:bodyPr wrap="square">
            <a:spAutoFit/>
          </a:bodyPr>
          <a:lstStyle/>
          <a:p>
            <a:pPr marL="285750" indent="-285750">
              <a:buFont typeface="Wingdings" panose="05000000000000000000" pitchFamily="2" charset="2"/>
              <a:buChar char="ü"/>
            </a:pPr>
            <a:r>
              <a:rPr lang="pl-PL" b="1" dirty="0">
                <a:latin typeface="Arial" panose="020B0604020202020204" pitchFamily="34" charset="0"/>
                <a:cs typeface="Arial" panose="020B0604020202020204" pitchFamily="34" charset="0"/>
              </a:rPr>
              <a:t>Zmniejszają liczbę pośredników między rolnikiem lub producentem żywności a konsumentem</a:t>
            </a:r>
          </a:p>
        </p:txBody>
      </p:sp>
      <p:sp>
        <p:nvSpPr>
          <p:cNvPr id="13" name="pole tekstowe 12">
            <a:extLst>
              <a:ext uri="{FF2B5EF4-FFF2-40B4-BE49-F238E27FC236}">
                <a16:creationId xmlns:a16="http://schemas.microsoft.com/office/drawing/2014/main" id="{5A7D92BC-DFD1-7FF3-5F4F-EF70262D4B67}"/>
              </a:ext>
            </a:extLst>
          </p:cNvPr>
          <p:cNvSpPr txBox="1"/>
          <p:nvPr/>
        </p:nvSpPr>
        <p:spPr>
          <a:xfrm>
            <a:off x="450908" y="5003965"/>
            <a:ext cx="11092344" cy="369332"/>
          </a:xfrm>
          <a:prstGeom prst="rect">
            <a:avLst/>
          </a:prstGeom>
          <a:noFill/>
        </p:spPr>
        <p:txBody>
          <a:bodyPr wrap="square">
            <a:spAutoFit/>
          </a:bodyPr>
          <a:lstStyle/>
          <a:p>
            <a:pPr marL="285750" indent="-285750">
              <a:buFont typeface="Wingdings" panose="05000000000000000000" pitchFamily="2" charset="2"/>
              <a:buChar char="ü"/>
            </a:pPr>
            <a:r>
              <a:rPr lang="pl-PL" b="1" dirty="0">
                <a:latin typeface="Arial" panose="020B0604020202020204" pitchFamily="34" charset="0"/>
                <a:cs typeface="Arial" panose="020B0604020202020204" pitchFamily="34" charset="0"/>
              </a:rPr>
              <a:t>Tworzą specyficzne powiązania z innymi członkami sieci biznesowej. </a:t>
            </a:r>
          </a:p>
        </p:txBody>
      </p:sp>
      <p:pic>
        <p:nvPicPr>
          <p:cNvPr id="16" name="Obraz 15">
            <a:extLst>
              <a:ext uri="{FF2B5EF4-FFF2-40B4-BE49-F238E27FC236}">
                <a16:creationId xmlns:a16="http://schemas.microsoft.com/office/drawing/2014/main" id="{0F07CD65-D203-720E-5EC0-4E6A14080039}"/>
              </a:ext>
            </a:extLst>
          </p:cNvPr>
          <p:cNvPicPr>
            <a:picLocks noChangeAspect="1"/>
          </p:cNvPicPr>
          <p:nvPr/>
        </p:nvPicPr>
        <p:blipFill>
          <a:blip r:embed="rId2"/>
          <a:stretch>
            <a:fillRect/>
          </a:stretch>
        </p:blipFill>
        <p:spPr>
          <a:xfrm>
            <a:off x="9166760" y="436011"/>
            <a:ext cx="2700165" cy="18001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6538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CA234-71B7-8E31-7100-1597BEDDD0B2}"/>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3FFAF882-CA7D-C206-B20A-22CB2FE83A35}"/>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3" name="Prostokąt 2">
            <a:extLst>
              <a:ext uri="{FF2B5EF4-FFF2-40B4-BE49-F238E27FC236}">
                <a16:creationId xmlns:a16="http://schemas.microsoft.com/office/drawing/2014/main" id="{FAB973B4-07CB-16D0-979D-3D78CDCF5150}"/>
              </a:ext>
            </a:extLst>
          </p:cNvPr>
          <p:cNvSpPr/>
          <p:nvPr/>
        </p:nvSpPr>
        <p:spPr>
          <a:xfrm>
            <a:off x="2166612" y="436422"/>
            <a:ext cx="6926114" cy="830997"/>
          </a:xfrm>
          <a:prstGeom prst="rect">
            <a:avLst/>
          </a:prstGeom>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Krótkie łańcuchy dostaw jako powrót do tradycyjnych systemów dystrybucji żywności</a:t>
            </a:r>
          </a:p>
        </p:txBody>
      </p:sp>
      <p:sp>
        <p:nvSpPr>
          <p:cNvPr id="15" name="pole tekstowe 14">
            <a:extLst>
              <a:ext uri="{FF2B5EF4-FFF2-40B4-BE49-F238E27FC236}">
                <a16:creationId xmlns:a16="http://schemas.microsoft.com/office/drawing/2014/main" id="{30B4FBF1-C168-05BA-C4BD-D6DD3B97D78E}"/>
              </a:ext>
            </a:extLst>
          </p:cNvPr>
          <p:cNvSpPr txBox="1"/>
          <p:nvPr/>
        </p:nvSpPr>
        <p:spPr>
          <a:xfrm>
            <a:off x="732093" y="4637874"/>
            <a:ext cx="10049159" cy="1200329"/>
          </a:xfrm>
          <a:prstGeom prst="rect">
            <a:avLst/>
          </a:prstGeom>
          <a:noFill/>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Siłą napędową działań w łańcuchu nie są same dostawy, </a:t>
            </a:r>
            <a:br>
              <a:rPr lang="pl-PL" sz="2400" b="1" dirty="0">
                <a:solidFill>
                  <a:schemeClr val="accent1"/>
                </a:solidFill>
                <a:latin typeface="Arial" panose="020B0604020202020204" pitchFamily="34" charset="0"/>
                <a:cs typeface="Arial" panose="020B0604020202020204" pitchFamily="34" charset="0"/>
              </a:rPr>
            </a:br>
            <a:r>
              <a:rPr lang="pl-PL" sz="2400" b="1" dirty="0">
                <a:solidFill>
                  <a:schemeClr val="accent1"/>
                </a:solidFill>
                <a:latin typeface="Arial" panose="020B0604020202020204" pitchFamily="34" charset="0"/>
                <a:cs typeface="Arial" panose="020B0604020202020204" pitchFamily="34" charset="0"/>
              </a:rPr>
              <a:t>lecz popyt kreowany przez potencjalnych klientów i to on zasadniczo wpływa na dynamikę zmian na rynku żywnościowym</a:t>
            </a:r>
            <a:endParaRPr lang="pl-PL" sz="2400" b="1" dirty="0">
              <a:solidFill>
                <a:schemeClr val="accent1"/>
              </a:solidFill>
            </a:endParaRPr>
          </a:p>
        </p:txBody>
      </p:sp>
      <p:sp>
        <p:nvSpPr>
          <p:cNvPr id="11" name="pole tekstowe 10">
            <a:extLst>
              <a:ext uri="{FF2B5EF4-FFF2-40B4-BE49-F238E27FC236}">
                <a16:creationId xmlns:a16="http://schemas.microsoft.com/office/drawing/2014/main" id="{3CB19607-A8DA-B71E-9DC1-9BA08B1BA9E1}"/>
              </a:ext>
            </a:extLst>
          </p:cNvPr>
          <p:cNvSpPr txBox="1"/>
          <p:nvPr/>
        </p:nvSpPr>
        <p:spPr>
          <a:xfrm>
            <a:off x="462792" y="1798484"/>
            <a:ext cx="11065080" cy="2308324"/>
          </a:xfrm>
          <a:prstGeom prst="rect">
            <a:avLst/>
          </a:prstGeom>
          <a:noFill/>
        </p:spPr>
        <p:txBody>
          <a:bodyPr wrap="square">
            <a:spAutoFit/>
          </a:bodyPr>
          <a:lstStyle/>
          <a:p>
            <a:pPr algn="just"/>
            <a:r>
              <a:rPr lang="pl-PL" dirty="0">
                <a:latin typeface="Arial" panose="020B0604020202020204" pitchFamily="34" charset="0"/>
                <a:cs typeface="Arial" panose="020B0604020202020204" pitchFamily="34" charset="0"/>
              </a:rPr>
              <a:t>Krótkie łańcuchy żywnościowe to powrót do korzeni handlu i tradycyjnych form rynkowych sprzed czasów technokracji. Są optymalną szansą do tworzenia zrównoważonych lokalnych systemów żywnościowych, ponieważ wywodzą się i opierają się na solidnych priorytetach, takich jak: </a:t>
            </a:r>
            <a:r>
              <a:rPr lang="pl-PL" dirty="0">
                <a:solidFill>
                  <a:schemeClr val="accent1"/>
                </a:solidFill>
                <a:latin typeface="Arial" panose="020B0604020202020204" pitchFamily="34" charset="0"/>
                <a:cs typeface="Arial" panose="020B0604020202020204" pitchFamily="34" charset="0"/>
              </a:rPr>
              <a:t>przejrzystość</a:t>
            </a:r>
            <a:r>
              <a:rPr lang="pl-PL" dirty="0">
                <a:latin typeface="Arial" panose="020B0604020202020204" pitchFamily="34" charset="0"/>
                <a:cs typeface="Arial" panose="020B0604020202020204" pitchFamily="34" charset="0"/>
              </a:rPr>
              <a:t>, </a:t>
            </a:r>
            <a:r>
              <a:rPr lang="pl-PL" dirty="0">
                <a:solidFill>
                  <a:schemeClr val="accent1"/>
                </a:solidFill>
                <a:latin typeface="Arial" panose="020B0604020202020204" pitchFamily="34" charset="0"/>
                <a:cs typeface="Arial" panose="020B0604020202020204" pitchFamily="34" charset="0"/>
              </a:rPr>
              <a:t>identyfikowalność</a:t>
            </a:r>
            <a:r>
              <a:rPr lang="pl-PL" dirty="0">
                <a:latin typeface="Arial" panose="020B0604020202020204" pitchFamily="34" charset="0"/>
                <a:cs typeface="Arial" panose="020B0604020202020204" pitchFamily="34" charset="0"/>
              </a:rPr>
              <a:t>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a:t>
            </a:r>
            <a:r>
              <a:rPr lang="pl-PL" dirty="0">
                <a:solidFill>
                  <a:schemeClr val="accent1"/>
                </a:solidFill>
                <a:latin typeface="Arial" panose="020B0604020202020204" pitchFamily="34" charset="0"/>
                <a:cs typeface="Arial" panose="020B0604020202020204" pitchFamily="34" charset="0"/>
              </a:rPr>
              <a:t>bezpośrednie połączenia między producentami a konsumentami</a:t>
            </a:r>
            <a:r>
              <a:rPr lang="pl-PL" dirty="0">
                <a:latin typeface="Arial" panose="020B0604020202020204" pitchFamily="34" charset="0"/>
                <a:cs typeface="Arial" panose="020B0604020202020204" pitchFamily="34" charset="0"/>
              </a:rPr>
              <a:t>. Są rozwiązaniami korzystnymi zarówno dla producentów, jak i konsumentów, gdyż skutecznie eliminują z rynku żywnościowego obecne w erze globalizacji anonimowe i masowe, często wątpliwej jakości produkty spożywcze. Wspierając współpracę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partnerstwo na poziomie lokalnym, inicjatywy te mogą potencjalnie zmienić nasze systemy żywnościowe na lepsze, z korzyścią zarówno dla ludzi, jak i planety.</a:t>
            </a:r>
          </a:p>
        </p:txBody>
      </p:sp>
    </p:spTree>
    <p:extLst>
      <p:ext uri="{BB962C8B-B14F-4D97-AF65-F5344CB8AC3E}">
        <p14:creationId xmlns:p14="http://schemas.microsoft.com/office/powerpoint/2010/main" val="3685714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0CE9E-52AF-4749-37B7-FCA6EE4FCFF4}"/>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821C2389-0C2C-124E-F93F-471475350710}"/>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31535A06-9F49-E870-BB36-72E3E571CE60}"/>
              </a:ext>
            </a:extLst>
          </p:cNvPr>
          <p:cNvSpPr txBox="1"/>
          <p:nvPr/>
        </p:nvSpPr>
        <p:spPr>
          <a:xfrm>
            <a:off x="228287" y="1364403"/>
            <a:ext cx="8844093" cy="461665"/>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Wymogi formalno-prawne dla producentów żywności</a:t>
            </a:r>
            <a:endParaRPr lang="pl-PL" sz="2400" dirty="0">
              <a:solidFill>
                <a:schemeClr val="accent1"/>
              </a:solidFill>
              <a:latin typeface="Arial" panose="020B0604020202020204" pitchFamily="34" charset="0"/>
              <a:cs typeface="Arial" panose="020B0604020202020204" pitchFamily="34" charset="0"/>
            </a:endParaRPr>
          </a:p>
        </p:txBody>
      </p:sp>
      <p:sp>
        <p:nvSpPr>
          <p:cNvPr id="7" name="pole tekstowe 6">
            <a:extLst>
              <a:ext uri="{FF2B5EF4-FFF2-40B4-BE49-F238E27FC236}">
                <a16:creationId xmlns:a16="http://schemas.microsoft.com/office/drawing/2014/main" id="{E6B3666A-F5A3-9A04-BF67-ECF64662BFFB}"/>
              </a:ext>
            </a:extLst>
          </p:cNvPr>
          <p:cNvSpPr txBox="1"/>
          <p:nvPr/>
        </p:nvSpPr>
        <p:spPr>
          <a:xfrm>
            <a:off x="274113" y="2136338"/>
            <a:ext cx="8752442" cy="3365024"/>
          </a:xfrm>
          <a:prstGeom prst="rect">
            <a:avLst/>
          </a:prstGeom>
          <a:noFill/>
        </p:spPr>
        <p:txBody>
          <a:bodyPr wrap="square">
            <a:spAutoFit/>
          </a:bodyPr>
          <a:lstStyle/>
          <a:p>
            <a:pPr>
              <a:lnSpc>
                <a:spcPct val="150000"/>
              </a:lnSpc>
            </a:pPr>
            <a:r>
              <a:rPr lang="pl-PL" sz="1800" b="1" dirty="0">
                <a:latin typeface="Arial" panose="020B0604020202020204" pitchFamily="34" charset="0"/>
                <a:cs typeface="Arial" panose="020B0604020202020204" pitchFamily="34" charset="0"/>
              </a:rPr>
              <a:t>Każdy rolnik czy podmiot, który produkuje, a następnie sprzedaje żywność, musi spełnić </a:t>
            </a:r>
            <a:r>
              <a:rPr lang="pl-PL" sz="1800" b="1" dirty="0">
                <a:solidFill>
                  <a:schemeClr val="accent1"/>
                </a:solidFill>
                <a:latin typeface="Arial" panose="020B0604020202020204" pitchFamily="34" charset="0"/>
                <a:cs typeface="Arial" panose="020B0604020202020204" pitchFamily="34" charset="0"/>
              </a:rPr>
              <a:t>wymogi formalno-prawne </a:t>
            </a:r>
            <a:r>
              <a:rPr lang="pl-PL" sz="1800" b="1" dirty="0">
                <a:latin typeface="Arial" panose="020B0604020202020204" pitchFamily="34" charset="0"/>
                <a:cs typeface="Arial" panose="020B0604020202020204" pitchFamily="34" charset="0"/>
              </a:rPr>
              <a:t>określone w zakresie:</a:t>
            </a:r>
          </a:p>
          <a:p>
            <a:pPr>
              <a:lnSpc>
                <a:spcPct val="150000"/>
              </a:lnSpc>
            </a:pPr>
            <a:r>
              <a:rPr lang="pl-PL" sz="1800" dirty="0">
                <a:latin typeface="Arial" panose="020B0604020202020204" pitchFamily="34" charset="0"/>
                <a:cs typeface="Arial" panose="020B0604020202020204" pitchFamily="34" charset="0"/>
              </a:rPr>
              <a:t>a) „określenia formy działalności – surowce, żywność przetworzona;</a:t>
            </a:r>
          </a:p>
          <a:p>
            <a:pPr>
              <a:lnSpc>
                <a:spcPct val="150000"/>
              </a:lnSpc>
            </a:pPr>
            <a:r>
              <a:rPr lang="pl-PL" sz="1800" dirty="0">
                <a:latin typeface="Arial" panose="020B0604020202020204" pitchFamily="34" charset="0"/>
                <a:cs typeface="Arial" panose="020B0604020202020204" pitchFamily="34" charset="0"/>
              </a:rPr>
              <a:t>b) wymogów higienicznych; </a:t>
            </a:r>
          </a:p>
          <a:p>
            <a:pPr>
              <a:lnSpc>
                <a:spcPct val="150000"/>
              </a:lnSpc>
            </a:pPr>
            <a:r>
              <a:rPr lang="pl-PL" sz="1800" dirty="0">
                <a:latin typeface="Arial" panose="020B0604020202020204" pitchFamily="34" charset="0"/>
                <a:cs typeface="Arial" panose="020B0604020202020204" pitchFamily="34" charset="0"/>
              </a:rPr>
              <a:t>c) rejestracji lub zatwierdzenia działalności;</a:t>
            </a:r>
          </a:p>
          <a:p>
            <a:pPr>
              <a:lnSpc>
                <a:spcPct val="150000"/>
              </a:lnSpc>
            </a:pPr>
            <a:r>
              <a:rPr lang="pl-PL" sz="1800" dirty="0">
                <a:latin typeface="Arial" panose="020B0604020202020204" pitchFamily="34" charset="0"/>
                <a:cs typeface="Arial" panose="020B0604020202020204" pitchFamily="34" charset="0"/>
              </a:rPr>
              <a:t>d) rodzaju działalności: rolnicza, pozarolnicza;</a:t>
            </a:r>
          </a:p>
          <a:p>
            <a:pPr>
              <a:lnSpc>
                <a:spcPct val="150000"/>
              </a:lnSpc>
            </a:pPr>
            <a:r>
              <a:rPr lang="pl-PL" sz="1800" dirty="0">
                <a:latin typeface="Arial" panose="020B0604020202020204" pitchFamily="34" charset="0"/>
                <a:cs typeface="Arial" panose="020B0604020202020204" pitchFamily="34" charset="0"/>
              </a:rPr>
              <a:t>e) wymogów prawa podatkowego;</a:t>
            </a:r>
          </a:p>
          <a:p>
            <a:pPr>
              <a:lnSpc>
                <a:spcPct val="150000"/>
              </a:lnSpc>
            </a:pPr>
            <a:r>
              <a:rPr lang="pl-PL" sz="1800" dirty="0">
                <a:latin typeface="Arial" panose="020B0604020202020204" pitchFamily="34" charset="0"/>
                <a:cs typeface="Arial" panose="020B0604020202020204" pitchFamily="34" charset="0"/>
              </a:rPr>
              <a:t>f) ubezpieczeń społecznych.</a:t>
            </a:r>
          </a:p>
        </p:txBody>
      </p:sp>
      <p:pic>
        <p:nvPicPr>
          <p:cNvPr id="25" name="Obraz 24">
            <a:extLst>
              <a:ext uri="{FF2B5EF4-FFF2-40B4-BE49-F238E27FC236}">
                <a16:creationId xmlns:a16="http://schemas.microsoft.com/office/drawing/2014/main" id="{141292B2-9AB8-86D3-3647-B7FB68FBB814}"/>
              </a:ext>
            </a:extLst>
          </p:cNvPr>
          <p:cNvPicPr>
            <a:picLocks noChangeAspect="1"/>
          </p:cNvPicPr>
          <p:nvPr/>
        </p:nvPicPr>
        <p:blipFill>
          <a:blip r:embed="rId2"/>
          <a:srcRect l="18960"/>
          <a:stretch/>
        </p:blipFill>
        <p:spPr>
          <a:xfrm rot="5400000">
            <a:off x="9385953" y="1574335"/>
            <a:ext cx="2783606" cy="2576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2075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4C824-70D7-5A4C-249B-15C7D07885FC}"/>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9C1B4877-BDEA-75C7-C795-16CADB172B86}"/>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7" name="pole tekstowe 6">
            <a:extLst>
              <a:ext uri="{FF2B5EF4-FFF2-40B4-BE49-F238E27FC236}">
                <a16:creationId xmlns:a16="http://schemas.microsoft.com/office/drawing/2014/main" id="{E212C644-FB51-2131-614E-99C7F2C1F604}"/>
              </a:ext>
            </a:extLst>
          </p:cNvPr>
          <p:cNvSpPr txBox="1"/>
          <p:nvPr/>
        </p:nvSpPr>
        <p:spPr>
          <a:xfrm>
            <a:off x="126170" y="2161986"/>
            <a:ext cx="9289337" cy="2805320"/>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pl-PL" sz="2000" b="1" dirty="0">
                <a:latin typeface="Arial" panose="020B0604020202020204" pitchFamily="34" charset="0"/>
                <a:cs typeface="Arial" panose="020B0604020202020204" pitchFamily="34" charset="0"/>
              </a:rPr>
              <a:t>Dostawy bezpośrednie produktów produkcji pierwotnej pochodzenia roślinnego</a:t>
            </a:r>
          </a:p>
          <a:p>
            <a:pPr marL="285750" indent="-285750">
              <a:lnSpc>
                <a:spcPct val="150000"/>
              </a:lnSpc>
              <a:buFont typeface="Wingdings" panose="05000000000000000000" pitchFamily="2" charset="2"/>
              <a:buChar char="ü"/>
            </a:pPr>
            <a:r>
              <a:rPr lang="pl-PL" sz="2000" b="1" dirty="0">
                <a:latin typeface="Arial" panose="020B0604020202020204" pitchFamily="34" charset="0"/>
                <a:cs typeface="Arial" panose="020B0604020202020204" pitchFamily="34" charset="0"/>
              </a:rPr>
              <a:t>Sprzedaż bezpośrednia produktów pochodzenia zwierzęcego</a:t>
            </a:r>
          </a:p>
          <a:p>
            <a:pPr marL="285750" indent="-285750">
              <a:lnSpc>
                <a:spcPct val="150000"/>
              </a:lnSpc>
              <a:buFont typeface="Wingdings" panose="05000000000000000000" pitchFamily="2" charset="2"/>
              <a:buChar char="ü"/>
            </a:pPr>
            <a:r>
              <a:rPr lang="pl-PL" sz="2000" b="1" dirty="0">
                <a:latin typeface="Arial" panose="020B0604020202020204" pitchFamily="34" charset="0"/>
                <a:cs typeface="Arial" panose="020B0604020202020204" pitchFamily="34" charset="0"/>
              </a:rPr>
              <a:t>Rolniczy handel detaliczny</a:t>
            </a:r>
          </a:p>
          <a:p>
            <a:pPr marL="285750" indent="-285750">
              <a:lnSpc>
                <a:spcPct val="150000"/>
              </a:lnSpc>
              <a:buFont typeface="Wingdings" panose="05000000000000000000" pitchFamily="2" charset="2"/>
              <a:buChar char="ü"/>
            </a:pPr>
            <a:r>
              <a:rPr lang="pl-PL" sz="2000" b="1" dirty="0">
                <a:latin typeface="Arial" panose="020B0604020202020204" pitchFamily="34" charset="0"/>
                <a:cs typeface="Arial" panose="020B0604020202020204" pitchFamily="34" charset="0"/>
              </a:rPr>
              <a:t>Działalność marginalna, lokalna i ograniczona</a:t>
            </a:r>
          </a:p>
          <a:p>
            <a:pPr marL="285750" indent="-285750">
              <a:lnSpc>
                <a:spcPct val="150000"/>
              </a:lnSpc>
              <a:buFont typeface="Wingdings" panose="05000000000000000000" pitchFamily="2" charset="2"/>
              <a:buChar char="ü"/>
            </a:pPr>
            <a:r>
              <a:rPr lang="pl-PL" sz="2000" b="1" dirty="0">
                <a:latin typeface="Arial" panose="020B0604020202020204" pitchFamily="34" charset="0"/>
                <a:cs typeface="Arial" panose="020B0604020202020204" pitchFamily="34" charset="0"/>
              </a:rPr>
              <a:t>Zakłady zatwierdzone</a:t>
            </a:r>
          </a:p>
        </p:txBody>
      </p:sp>
      <p:pic>
        <p:nvPicPr>
          <p:cNvPr id="25" name="Obraz 24">
            <a:extLst>
              <a:ext uri="{FF2B5EF4-FFF2-40B4-BE49-F238E27FC236}">
                <a16:creationId xmlns:a16="http://schemas.microsoft.com/office/drawing/2014/main" id="{E030A9C4-80E9-EE05-EC3D-C8E3CAD1DC5D}"/>
              </a:ext>
            </a:extLst>
          </p:cNvPr>
          <p:cNvPicPr>
            <a:picLocks noChangeAspect="1"/>
          </p:cNvPicPr>
          <p:nvPr/>
        </p:nvPicPr>
        <p:blipFill>
          <a:blip r:embed="rId2"/>
          <a:srcRect l="18960"/>
          <a:stretch/>
        </p:blipFill>
        <p:spPr>
          <a:xfrm rot="5400000">
            <a:off x="9167839" y="1272332"/>
            <a:ext cx="2783606" cy="2576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pole tekstowe 2">
            <a:extLst>
              <a:ext uri="{FF2B5EF4-FFF2-40B4-BE49-F238E27FC236}">
                <a16:creationId xmlns:a16="http://schemas.microsoft.com/office/drawing/2014/main" id="{08EEC5DB-2DDD-4969-7BDC-834F1F2B7455}"/>
              </a:ext>
            </a:extLst>
          </p:cNvPr>
          <p:cNvSpPr txBox="1"/>
          <p:nvPr/>
        </p:nvSpPr>
        <p:spPr>
          <a:xfrm>
            <a:off x="126170" y="834297"/>
            <a:ext cx="8844093" cy="830997"/>
          </a:xfrm>
          <a:prstGeom prst="rect">
            <a:avLst/>
          </a:prstGeom>
          <a:noFill/>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Najbardziej popularne formy sprzedaży żywności przez rolników indywidualnych</a:t>
            </a:r>
            <a:endParaRPr lang="pl-PL" sz="2400" dirty="0">
              <a:solidFill>
                <a:schemeClr val="accent1"/>
              </a:solidFill>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0D9A559F-1568-DED0-9E40-16E0BBEB542D}"/>
              </a:ext>
            </a:extLst>
          </p:cNvPr>
          <p:cNvPicPr>
            <a:picLocks noChangeAspect="1"/>
          </p:cNvPicPr>
          <p:nvPr/>
        </p:nvPicPr>
        <p:blipFill>
          <a:blip r:embed="rId3"/>
          <a:stretch>
            <a:fillRect/>
          </a:stretch>
        </p:blipFill>
        <p:spPr>
          <a:xfrm>
            <a:off x="9764003" y="4411113"/>
            <a:ext cx="2083713" cy="13913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7060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74AD9-BBC6-7C17-C3C1-6521B68334F9}"/>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2DEBBE75-FD04-6CA8-B395-81A3F05C3CDD}"/>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A081B388-58C0-04CF-A0C2-D220A8799A27}"/>
              </a:ext>
            </a:extLst>
          </p:cNvPr>
          <p:cNvSpPr txBox="1"/>
          <p:nvPr/>
        </p:nvSpPr>
        <p:spPr>
          <a:xfrm>
            <a:off x="73403" y="533187"/>
            <a:ext cx="8844093" cy="830997"/>
          </a:xfrm>
          <a:prstGeom prst="rect">
            <a:avLst/>
          </a:prstGeom>
          <a:noFill/>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Najbardziej popularne formy sprzedaży w ramach „krótkich łańcuchów dostaw”</a:t>
            </a:r>
            <a:endParaRPr lang="pl-PL" sz="2400" dirty="0">
              <a:solidFill>
                <a:schemeClr val="accent1"/>
              </a:solidFill>
              <a:latin typeface="Arial" panose="020B0604020202020204" pitchFamily="34" charset="0"/>
              <a:cs typeface="Arial" panose="020B0604020202020204" pitchFamily="34" charset="0"/>
            </a:endParaRPr>
          </a:p>
        </p:txBody>
      </p:sp>
      <p:sp>
        <p:nvSpPr>
          <p:cNvPr id="7" name="pole tekstowe 6">
            <a:extLst>
              <a:ext uri="{FF2B5EF4-FFF2-40B4-BE49-F238E27FC236}">
                <a16:creationId xmlns:a16="http://schemas.microsoft.com/office/drawing/2014/main" id="{DAFD052B-F247-761A-C669-A9069FD96BC2}"/>
              </a:ext>
            </a:extLst>
          </p:cNvPr>
          <p:cNvSpPr txBox="1"/>
          <p:nvPr/>
        </p:nvSpPr>
        <p:spPr>
          <a:xfrm>
            <a:off x="0" y="2139247"/>
            <a:ext cx="6624526" cy="2400657"/>
          </a:xfrm>
          <a:prstGeom prst="rect">
            <a:avLst/>
          </a:prstGeom>
          <a:noFill/>
        </p:spPr>
        <p:txBody>
          <a:bodyPr wrap="square">
            <a:spAutoFit/>
          </a:bodyPr>
          <a:lstStyle/>
          <a:p>
            <a:pPr marL="285750" indent="-285750">
              <a:buFont typeface="Wingdings" panose="05000000000000000000" pitchFamily="2" charset="2"/>
              <a:buChar char="ü"/>
            </a:pPr>
            <a:r>
              <a:rPr lang="pl-PL" sz="1800" b="1" dirty="0">
                <a:solidFill>
                  <a:schemeClr val="accent1"/>
                </a:solidFill>
                <a:latin typeface="Arial" panose="020B0604020202020204" pitchFamily="34" charset="0"/>
                <a:cs typeface="Arial" panose="020B0604020202020204" pitchFamily="34" charset="0"/>
              </a:rPr>
              <a:t>Dostawy bezpośrednie produktów produkcji pierwotnej pochodzenia roślinnego</a:t>
            </a:r>
          </a:p>
          <a:p>
            <a:endParaRPr lang="pl-PL" sz="1600" b="1" dirty="0">
              <a:solidFill>
                <a:schemeClr val="accent1"/>
              </a:solidFill>
              <a:latin typeface="Arial" panose="020B0604020202020204" pitchFamily="34" charset="0"/>
              <a:cs typeface="Arial" panose="020B0604020202020204" pitchFamily="34" charset="0"/>
            </a:endParaRPr>
          </a:p>
          <a:p>
            <a:pPr algn="just"/>
            <a:r>
              <a:rPr lang="pl-PL" sz="1600" b="1" dirty="0">
                <a:latin typeface="Arial" panose="020B0604020202020204" pitchFamily="34" charset="0"/>
                <a:cs typeface="Arial" panose="020B0604020202020204" pitchFamily="34" charset="0"/>
              </a:rPr>
              <a:t>- zbóż owoców, warzyw, ziół grzybów uprawnych, pochodzących wyłącznie z własnych upraw lub hodowli producentów produkcji pierwotnej, niestanowiących działów specjalnych produkcji rolnej oraz innych surowców pochodzących z dokonywanych osobiście zbiorów ziół i runa leśnego, a także ww. środków spożywczych </a:t>
            </a:r>
            <a:br>
              <a:rPr lang="pl-PL" sz="1600" b="1" dirty="0">
                <a:latin typeface="Arial" panose="020B0604020202020204" pitchFamily="34" charset="0"/>
                <a:cs typeface="Arial" panose="020B0604020202020204" pitchFamily="34" charset="0"/>
              </a:rPr>
            </a:br>
            <a:r>
              <a:rPr lang="pl-PL" sz="1600" b="1" dirty="0">
                <a:latin typeface="Arial" panose="020B0604020202020204" pitchFamily="34" charset="0"/>
                <a:cs typeface="Arial" panose="020B0604020202020204" pitchFamily="34" charset="0"/>
              </a:rPr>
              <a:t>w postaci kiszonej lub suszonej. </a:t>
            </a:r>
            <a:endParaRPr lang="pl-PL" sz="1600"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52EC9D92-35C1-12E8-1DE2-51C32E882DAA}"/>
              </a:ext>
            </a:extLst>
          </p:cNvPr>
          <p:cNvPicPr>
            <a:picLocks noChangeAspect="1"/>
          </p:cNvPicPr>
          <p:nvPr/>
        </p:nvPicPr>
        <p:blipFill>
          <a:blip r:embed="rId2"/>
          <a:srcRect t="32552"/>
          <a:stretch/>
        </p:blipFill>
        <p:spPr>
          <a:xfrm rot="21269859">
            <a:off x="6774774" y="1548412"/>
            <a:ext cx="4967161" cy="20939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pole tekstowe 5">
            <a:extLst>
              <a:ext uri="{FF2B5EF4-FFF2-40B4-BE49-F238E27FC236}">
                <a16:creationId xmlns:a16="http://schemas.microsoft.com/office/drawing/2014/main" id="{13604320-543E-C3C9-3175-1728C594FF6E}"/>
              </a:ext>
            </a:extLst>
          </p:cNvPr>
          <p:cNvSpPr txBox="1"/>
          <p:nvPr/>
        </p:nvSpPr>
        <p:spPr>
          <a:xfrm>
            <a:off x="6570154" y="4432055"/>
            <a:ext cx="5360672" cy="1323439"/>
          </a:xfrm>
          <a:prstGeom prst="rect">
            <a:avLst/>
          </a:prstGeom>
          <a:noFill/>
        </p:spPr>
        <p:txBody>
          <a:bodyPr wrap="square">
            <a:spAutoFit/>
          </a:bodyPr>
          <a:lstStyle/>
          <a:p>
            <a:pPr algn="just"/>
            <a:r>
              <a:rPr lang="pl-PL" sz="1600" b="1" dirty="0">
                <a:latin typeface="Arial" panose="020B0604020202020204" pitchFamily="34" charset="0"/>
                <a:cs typeface="Arial" panose="020B0604020202020204" pitchFamily="34" charset="0"/>
              </a:rPr>
              <a:t>Do sprzedaży dopuszcza się wyłącznie produkty pochodzenia roślinnego wyprodukowane </a:t>
            </a:r>
            <a:br>
              <a:rPr lang="pl-PL" sz="1600" b="1" dirty="0">
                <a:latin typeface="Arial" panose="020B0604020202020204" pitchFamily="34" charset="0"/>
                <a:cs typeface="Arial" panose="020B0604020202020204" pitchFamily="34" charset="0"/>
              </a:rPr>
            </a:br>
            <a:r>
              <a:rPr lang="pl-PL" sz="1600" b="1" dirty="0">
                <a:latin typeface="Arial" panose="020B0604020202020204" pitchFamily="34" charset="0"/>
                <a:cs typeface="Arial" panose="020B0604020202020204" pitchFamily="34" charset="0"/>
              </a:rPr>
              <a:t>z własnych surowców, a sprzedaż może być prowadzona tylko na ograniczonym obszarze. </a:t>
            </a:r>
            <a:r>
              <a:rPr lang="pl-PL" sz="1400"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Rozporządzenie Ministra Zdrowia </a:t>
            </a:r>
            <a:r>
              <a:rPr lang="pl-PL" sz="1400" dirty="0">
                <a:latin typeface="Arial" panose="020B0604020202020204" pitchFamily="34" charset="0"/>
                <a:cs typeface="Arial" panose="020B0604020202020204" pitchFamily="34" charset="0"/>
              </a:rPr>
              <a:t>2007)</a:t>
            </a:r>
            <a:endParaRPr lang="pl-PL" sz="1600" dirty="0"/>
          </a:p>
        </p:txBody>
      </p:sp>
    </p:spTree>
    <p:extLst>
      <p:ext uri="{BB962C8B-B14F-4D97-AF65-F5344CB8AC3E}">
        <p14:creationId xmlns:p14="http://schemas.microsoft.com/office/powerpoint/2010/main" val="399232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B4B50-E038-6026-C290-8791E9054553}"/>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97E861EF-8094-DD8C-9039-1749479259E7}"/>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7" name="pole tekstowe 6">
            <a:extLst>
              <a:ext uri="{FF2B5EF4-FFF2-40B4-BE49-F238E27FC236}">
                <a16:creationId xmlns:a16="http://schemas.microsoft.com/office/drawing/2014/main" id="{B3FBDFC8-39AB-2F3E-3DC1-CE0EA72CEE24}"/>
              </a:ext>
            </a:extLst>
          </p:cNvPr>
          <p:cNvSpPr txBox="1"/>
          <p:nvPr/>
        </p:nvSpPr>
        <p:spPr>
          <a:xfrm>
            <a:off x="126170" y="2273848"/>
            <a:ext cx="8758893" cy="3216265"/>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pl-PL" b="1" dirty="0">
                <a:solidFill>
                  <a:schemeClr val="accent1"/>
                </a:solidFill>
                <a:latin typeface="Arial" panose="020B0604020202020204" pitchFamily="34" charset="0"/>
                <a:cs typeface="Arial" panose="020B0604020202020204" pitchFamily="34" charset="0"/>
              </a:rPr>
              <a:t>Sprzedaż bezpośrednia produktów pochodzenia zwierzęcego</a:t>
            </a:r>
          </a:p>
          <a:p>
            <a:pPr algn="just"/>
            <a:endParaRPr lang="pl-PL" sz="1000" b="1" dirty="0">
              <a:latin typeface="Arial" panose="020B0604020202020204" pitchFamily="34" charset="0"/>
              <a:cs typeface="Arial" panose="020B0604020202020204" pitchFamily="34" charset="0"/>
            </a:endParaRPr>
          </a:p>
          <a:p>
            <a:pPr algn="just"/>
            <a:r>
              <a:rPr lang="pl-PL" sz="1600" b="1" dirty="0">
                <a:latin typeface="Arial" panose="020B0604020202020204" pitchFamily="34" charset="0"/>
                <a:cs typeface="Arial" panose="020B0604020202020204" pitchFamily="34" charset="0"/>
              </a:rPr>
              <a:t>- tj. mleka surowego, śmietany surowej, jaj, produktów pszczelich nieprzetworzonych, produktów rybołówstwa nieprzetworzonych (…), tusz i podrobów z drobiu i zajęczaków poddanych ubojowi w gospodarstwie rolnym, tusz i podrobów zwierząt łownych. </a:t>
            </a:r>
            <a:br>
              <a:rPr lang="pl-PL" sz="1600" b="1" dirty="0">
                <a:latin typeface="Arial" panose="020B0604020202020204" pitchFamily="34" charset="0"/>
                <a:cs typeface="Arial" panose="020B0604020202020204" pitchFamily="34" charset="0"/>
              </a:rPr>
            </a:br>
            <a:r>
              <a:rPr lang="pl-PL" sz="1600" b="1" dirty="0">
                <a:latin typeface="Arial" panose="020B0604020202020204" pitchFamily="34" charset="0"/>
                <a:cs typeface="Arial" panose="020B0604020202020204" pitchFamily="34" charset="0"/>
              </a:rPr>
              <a:t>W ramach tej działalności sprzedaż prowadzi się konsumentowi końcowemu lub do zakładów prowadzących handel detaliczny bezpośrednio zaopatrujących konsumenta końcowego (np. do sklepów, stołówek, jadłodajni, gospodarstw agroturystycznych, czy restauracji). Do sprzedaży dopuszcza się wyłącznie produkty pochodzenia zwierzęcego wyprodukowane z własnych surowców, a sprzedaż może być prowadzona tylko na ograniczonym obszarze. </a:t>
            </a:r>
          </a:p>
          <a:p>
            <a:r>
              <a:rPr lang="pl-PL" sz="1600"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Rozporządzenie Ministra Zdrowia i Rozwoju Wsi z dnia 30 września 2025 roku</a:t>
            </a:r>
            <a:r>
              <a:rPr lang="pl-PL" sz="1600" dirty="0">
                <a:latin typeface="Arial" panose="020B0604020202020204" pitchFamily="34" charset="0"/>
                <a:cs typeface="Arial" panose="020B0604020202020204" pitchFamily="34" charset="0"/>
              </a:rPr>
              <a:t>)</a:t>
            </a:r>
          </a:p>
        </p:txBody>
      </p:sp>
      <p:sp>
        <p:nvSpPr>
          <p:cNvPr id="3" name="pole tekstowe 2">
            <a:extLst>
              <a:ext uri="{FF2B5EF4-FFF2-40B4-BE49-F238E27FC236}">
                <a16:creationId xmlns:a16="http://schemas.microsoft.com/office/drawing/2014/main" id="{26C5C7E8-A64A-30E2-5C03-D044DB24FA4C}"/>
              </a:ext>
            </a:extLst>
          </p:cNvPr>
          <p:cNvSpPr txBox="1"/>
          <p:nvPr/>
        </p:nvSpPr>
        <p:spPr>
          <a:xfrm>
            <a:off x="207979" y="711458"/>
            <a:ext cx="8844093" cy="830997"/>
          </a:xfrm>
          <a:prstGeom prst="rect">
            <a:avLst/>
          </a:prstGeom>
          <a:noFill/>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Najbardziej popularne formy sprzedaży w ramach „krótkich łańcuchów dostaw”</a:t>
            </a:r>
            <a:endParaRPr lang="pl-PL" sz="2400" dirty="0">
              <a:solidFill>
                <a:schemeClr val="accent1"/>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86292A53-B174-C841-64B7-8F17F486EC5B}"/>
              </a:ext>
            </a:extLst>
          </p:cNvPr>
          <p:cNvPicPr>
            <a:picLocks noChangeAspect="1"/>
          </p:cNvPicPr>
          <p:nvPr/>
        </p:nvPicPr>
        <p:blipFill>
          <a:blip r:embed="rId2"/>
          <a:srcRect l="33119" b="15058"/>
          <a:stretch/>
        </p:blipFill>
        <p:spPr>
          <a:xfrm>
            <a:off x="9219082" y="1379704"/>
            <a:ext cx="2846748" cy="2338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358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2192A-68C0-BA4A-A889-E2C9F7E9F052}"/>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9EE003CF-AD7F-88E1-C60A-85AB69A03361}"/>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7" name="pole tekstowe 6">
            <a:extLst>
              <a:ext uri="{FF2B5EF4-FFF2-40B4-BE49-F238E27FC236}">
                <a16:creationId xmlns:a16="http://schemas.microsoft.com/office/drawing/2014/main" id="{61A9EA2D-39BD-5709-F367-14808FB9CFE7}"/>
              </a:ext>
            </a:extLst>
          </p:cNvPr>
          <p:cNvSpPr txBox="1"/>
          <p:nvPr/>
        </p:nvSpPr>
        <p:spPr>
          <a:xfrm>
            <a:off x="107379" y="1449317"/>
            <a:ext cx="8758893" cy="5417380"/>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pl-PL" b="1" dirty="0">
                <a:solidFill>
                  <a:schemeClr val="accent1"/>
                </a:solidFill>
                <a:latin typeface="Arial" panose="020B0604020202020204" pitchFamily="34" charset="0"/>
                <a:cs typeface="Arial" panose="020B0604020202020204" pitchFamily="34" charset="0"/>
              </a:rPr>
              <a:t>Rolniczy handel detaliczny (RHD)</a:t>
            </a:r>
          </a:p>
          <a:p>
            <a:pPr algn="just"/>
            <a:r>
              <a:rPr lang="pl-PL" sz="1600" dirty="0">
                <a:latin typeface="Arial" panose="020B0604020202020204" pitchFamily="34" charset="0"/>
                <a:cs typeface="Arial" panose="020B0604020202020204" pitchFamily="34" charset="0"/>
              </a:rPr>
              <a:t>forma działalności związaną z produkcją i zbywaniem żywności przez rolników, wprowadzoną do polskiego porządku prawnego1 stycznia 2017r. </a:t>
            </a:r>
          </a:p>
          <a:p>
            <a:pPr algn="just"/>
            <a:endParaRPr lang="pl-PL" sz="1600" dirty="0">
              <a:latin typeface="Arial" panose="020B0604020202020204" pitchFamily="34" charset="0"/>
              <a:cs typeface="Arial" panose="020B0604020202020204" pitchFamily="34" charset="0"/>
            </a:endParaRPr>
          </a:p>
          <a:p>
            <a:pPr algn="just"/>
            <a:r>
              <a:rPr lang="pl-PL" sz="1600" dirty="0">
                <a:latin typeface="Arial" panose="020B0604020202020204" pitchFamily="34" charset="0"/>
                <a:cs typeface="Arial" panose="020B0604020202020204" pitchFamily="34" charset="0"/>
              </a:rPr>
              <a:t>W ramach takiego handlu możliwe jest m.in. przetwórstwo i zbywanie wytworzonej żywności konsumentom finalnym, a także na rzecz zakładów prowadzących handel detaliczny </a:t>
            </a:r>
            <a:br>
              <a:rPr lang="pl-PL" sz="1600" dirty="0">
                <a:latin typeface="Arial" panose="020B0604020202020204" pitchFamily="34" charset="0"/>
                <a:cs typeface="Arial" panose="020B0604020202020204" pitchFamily="34" charset="0"/>
              </a:rPr>
            </a:br>
            <a:r>
              <a:rPr lang="pl-PL" sz="1600" dirty="0">
                <a:latin typeface="Arial" panose="020B0604020202020204" pitchFamily="34" charset="0"/>
                <a:cs typeface="Arial" panose="020B0604020202020204" pitchFamily="34" charset="0"/>
              </a:rPr>
              <a:t>z przeznaczaniem dla konsumenta finalnego, w tym sklepów, restauracji, stołówek i innych placówek o podobnej charakterystyce. Zbywanie żywności konsumentom finalnym może odbywać się bez ograniczeń ilościowych i obszarowych, natomiast zbywanie ww. zakładom może odbywać się w ramach określonych limitów oraz na ograniczonym obszarze, </a:t>
            </a:r>
            <a:br>
              <a:rPr lang="pl-PL" sz="1600" dirty="0">
                <a:latin typeface="Arial" panose="020B0604020202020204" pitchFamily="34" charset="0"/>
                <a:cs typeface="Arial" panose="020B0604020202020204" pitchFamily="34" charset="0"/>
              </a:rPr>
            </a:br>
            <a:r>
              <a:rPr lang="pl-PL" sz="1600" dirty="0">
                <a:latin typeface="Arial" panose="020B0604020202020204" pitchFamily="34" charset="0"/>
                <a:cs typeface="Arial" panose="020B0604020202020204" pitchFamily="34" charset="0"/>
              </a:rPr>
              <a:t>tj. w przypadku żywności pochodzenia niezwierzęcego – na terytorium całego kraju, natomiast </a:t>
            </a:r>
            <a:br>
              <a:rPr lang="pl-PL" sz="1600" dirty="0">
                <a:latin typeface="Arial" panose="020B0604020202020204" pitchFamily="34" charset="0"/>
                <a:cs typeface="Arial" panose="020B0604020202020204" pitchFamily="34" charset="0"/>
              </a:rPr>
            </a:br>
            <a:r>
              <a:rPr lang="pl-PL" sz="1600" dirty="0">
                <a:latin typeface="Arial" panose="020B0604020202020204" pitchFamily="34" charset="0"/>
                <a:cs typeface="Arial" panose="020B0604020202020204" pitchFamily="34" charset="0"/>
              </a:rPr>
              <a:t>w przypadku pozostałych rodzajów żywności na obszarze, który obejmuje województwo, </a:t>
            </a:r>
            <a:br>
              <a:rPr lang="pl-PL" sz="1600" dirty="0">
                <a:latin typeface="Arial" panose="020B0604020202020204" pitchFamily="34" charset="0"/>
                <a:cs typeface="Arial" panose="020B0604020202020204" pitchFamily="34" charset="0"/>
              </a:rPr>
            </a:br>
            <a:r>
              <a:rPr lang="pl-PL" sz="1600" dirty="0">
                <a:latin typeface="Arial" panose="020B0604020202020204" pitchFamily="34" charset="0"/>
                <a:cs typeface="Arial" panose="020B0604020202020204" pitchFamily="34" charset="0"/>
              </a:rPr>
              <a:t>w którym ma miejsce prowadzenie produkcji żywności w ramach RHD oraz powiaty lub miasta stanowiące siedzibę wojewody lub sejmiku województwa, sąsiadujące z tym województwem</a:t>
            </a:r>
            <a:r>
              <a:rPr lang="pl-PL" dirty="0">
                <a:latin typeface="Arial" panose="020B0604020202020204" pitchFamily="34" charset="0"/>
                <a:cs typeface="Arial" panose="020B0604020202020204" pitchFamily="34" charset="0"/>
              </a:rPr>
              <a:t>.</a:t>
            </a:r>
          </a:p>
          <a:p>
            <a:pPr algn="just"/>
            <a:endParaRPr lang="pl-PL" sz="1000" b="1" dirty="0">
              <a:latin typeface="Arial" panose="020B0604020202020204" pitchFamily="34" charset="0"/>
              <a:cs typeface="Arial" panose="020B0604020202020204" pitchFamily="34" charset="0"/>
            </a:endParaRPr>
          </a:p>
          <a:p>
            <a:pPr algn="just"/>
            <a:r>
              <a:rPr lang="pl-PL" sz="1600" b="1" dirty="0">
                <a:latin typeface="Arial" panose="020B0604020202020204" pitchFamily="34" charset="0"/>
                <a:cs typeface="Arial" panose="020B0604020202020204" pitchFamily="34" charset="0"/>
              </a:rPr>
              <a:t>Podstawowym warunkiem prowadzenia RHD jest wymóg dotyczący składników żywności, tj. żywność musi zawierać co najmniej jeden składnik pochodzący w całości </a:t>
            </a:r>
            <a:br>
              <a:rPr lang="pl-PL" sz="1600" b="1" dirty="0">
                <a:latin typeface="Arial" panose="020B0604020202020204" pitchFamily="34" charset="0"/>
                <a:cs typeface="Arial" panose="020B0604020202020204" pitchFamily="34" charset="0"/>
              </a:rPr>
            </a:br>
            <a:r>
              <a:rPr lang="pl-PL" sz="1600" b="1" dirty="0">
                <a:latin typeface="Arial" panose="020B0604020202020204" pitchFamily="34" charset="0"/>
                <a:cs typeface="Arial" panose="020B0604020202020204" pitchFamily="34" charset="0"/>
              </a:rPr>
              <a:t>z własnej uprawy, hodowli lub chowu danego podmiotu.</a:t>
            </a:r>
          </a:p>
          <a:p>
            <a:pPr>
              <a:lnSpc>
                <a:spcPct val="150000"/>
              </a:lnSpc>
            </a:pPr>
            <a:endParaRPr lang="pl-PL" sz="1600" b="1" dirty="0">
              <a:latin typeface="Arial" panose="020B0604020202020204" pitchFamily="34" charset="0"/>
              <a:cs typeface="Arial" panose="020B0604020202020204" pitchFamily="34" charset="0"/>
            </a:endParaRPr>
          </a:p>
          <a:p>
            <a:pPr>
              <a:lnSpc>
                <a:spcPct val="150000"/>
              </a:lnSpc>
            </a:pPr>
            <a:endParaRPr lang="pl-PL" sz="1600" b="1" dirty="0">
              <a:latin typeface="Arial" panose="020B0604020202020204" pitchFamily="34" charset="0"/>
              <a:cs typeface="Arial" panose="020B0604020202020204" pitchFamily="34" charset="0"/>
            </a:endParaRPr>
          </a:p>
        </p:txBody>
      </p:sp>
      <p:sp>
        <p:nvSpPr>
          <p:cNvPr id="3" name="pole tekstowe 2">
            <a:extLst>
              <a:ext uri="{FF2B5EF4-FFF2-40B4-BE49-F238E27FC236}">
                <a16:creationId xmlns:a16="http://schemas.microsoft.com/office/drawing/2014/main" id="{A3346D6A-4BDA-42EE-8227-816E1EA5F527}"/>
              </a:ext>
            </a:extLst>
          </p:cNvPr>
          <p:cNvSpPr txBox="1"/>
          <p:nvPr/>
        </p:nvSpPr>
        <p:spPr>
          <a:xfrm>
            <a:off x="241184" y="618320"/>
            <a:ext cx="8844093" cy="830997"/>
          </a:xfrm>
          <a:prstGeom prst="rect">
            <a:avLst/>
          </a:prstGeom>
          <a:noFill/>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Najbardziej popularne formy sprzedaży w ramach „krótkich łańcuchów dostaw”</a:t>
            </a:r>
            <a:endParaRPr lang="pl-PL" sz="2400" dirty="0">
              <a:solidFill>
                <a:schemeClr val="accent1"/>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5C278928-68A7-A014-5341-AF1FFEEC06DD}"/>
              </a:ext>
            </a:extLst>
          </p:cNvPr>
          <p:cNvPicPr>
            <a:picLocks noChangeAspect="1"/>
          </p:cNvPicPr>
          <p:nvPr/>
        </p:nvPicPr>
        <p:blipFill>
          <a:blip r:embed="rId2"/>
          <a:srcRect l="33119" b="15058"/>
          <a:stretch/>
        </p:blipFill>
        <p:spPr>
          <a:xfrm>
            <a:off x="9219082" y="1379704"/>
            <a:ext cx="2846748" cy="2338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Obraz 3">
            <a:extLst>
              <a:ext uri="{FF2B5EF4-FFF2-40B4-BE49-F238E27FC236}">
                <a16:creationId xmlns:a16="http://schemas.microsoft.com/office/drawing/2014/main" id="{691D00B6-67DE-74F9-5301-AD0B57F1DFF2}"/>
              </a:ext>
            </a:extLst>
          </p:cNvPr>
          <p:cNvPicPr>
            <a:picLocks noChangeAspect="1"/>
          </p:cNvPicPr>
          <p:nvPr/>
        </p:nvPicPr>
        <p:blipFill>
          <a:blip r:embed="rId3"/>
          <a:stretch>
            <a:fillRect/>
          </a:stretch>
        </p:blipFill>
        <p:spPr>
          <a:xfrm>
            <a:off x="9720677" y="4020073"/>
            <a:ext cx="2083713" cy="13913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769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F082-9A52-7001-8339-2E7F481089BA}"/>
            </a:ext>
          </a:extLst>
        </p:cNvPr>
        <p:cNvGrpSpPr/>
        <p:nvPr/>
      </p:nvGrpSpPr>
      <p:grpSpPr>
        <a:xfrm>
          <a:off x="0" y="0"/>
          <a:ext cx="0" cy="0"/>
          <a:chOff x="0" y="0"/>
          <a:chExt cx="0" cy="0"/>
        </a:xfrm>
      </p:grpSpPr>
      <p:pic>
        <p:nvPicPr>
          <p:cNvPr id="9" name="Obraz 8">
            <a:extLst>
              <a:ext uri="{FF2B5EF4-FFF2-40B4-BE49-F238E27FC236}">
                <a16:creationId xmlns:a16="http://schemas.microsoft.com/office/drawing/2014/main" id="{FB78EE3E-CE19-70A0-250A-E1BA9698F47C}"/>
              </a:ext>
            </a:extLst>
          </p:cNvPr>
          <p:cNvPicPr>
            <a:picLocks noChangeAspect="1"/>
          </p:cNvPicPr>
          <p:nvPr/>
        </p:nvPicPr>
        <p:blipFill>
          <a:blip r:embed="rId2"/>
          <a:stretch>
            <a:fillRect/>
          </a:stretch>
        </p:blipFill>
        <p:spPr>
          <a:xfrm>
            <a:off x="126170" y="34033"/>
            <a:ext cx="1958269" cy="1868695"/>
          </a:xfrm>
          <a:prstGeom prst="ellipse">
            <a:avLst/>
          </a:prstGeom>
          <a:ln>
            <a:noFill/>
          </a:ln>
          <a:effectLst>
            <a:softEdge rad="112500"/>
          </a:effectLst>
        </p:spPr>
      </p:pic>
      <p:sp>
        <p:nvSpPr>
          <p:cNvPr id="2" name="Podtytuł 4">
            <a:extLst>
              <a:ext uri="{FF2B5EF4-FFF2-40B4-BE49-F238E27FC236}">
                <a16:creationId xmlns:a16="http://schemas.microsoft.com/office/drawing/2014/main" id="{53618D44-F742-CE94-EE9E-9235563745C0}"/>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7" name="pole tekstowe 6">
            <a:extLst>
              <a:ext uri="{FF2B5EF4-FFF2-40B4-BE49-F238E27FC236}">
                <a16:creationId xmlns:a16="http://schemas.microsoft.com/office/drawing/2014/main" id="{9825A446-63F6-608E-AD41-BB33C446DC38}"/>
              </a:ext>
            </a:extLst>
          </p:cNvPr>
          <p:cNvSpPr txBox="1"/>
          <p:nvPr/>
        </p:nvSpPr>
        <p:spPr>
          <a:xfrm>
            <a:off x="0" y="1902728"/>
            <a:ext cx="8758893" cy="5240409"/>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pl-PL" sz="1800" b="1" dirty="0">
                <a:solidFill>
                  <a:schemeClr val="accent1"/>
                </a:solidFill>
                <a:latin typeface="Arial" panose="020B0604020202020204" pitchFamily="34" charset="0"/>
                <a:cs typeface="Arial" panose="020B0604020202020204" pitchFamily="34" charset="0"/>
              </a:rPr>
              <a:t>Działalność marginalna, lokalna i ograniczona</a:t>
            </a:r>
          </a:p>
          <a:p>
            <a:pPr algn="just"/>
            <a:r>
              <a:rPr lang="pl-PL" sz="1600" dirty="0">
                <a:effectLst/>
                <a:latin typeface="Arial" panose="020B0604020202020204" pitchFamily="34" charset="0"/>
                <a:cs typeface="Arial" panose="020B0604020202020204" pitchFamily="34" charset="0"/>
              </a:rPr>
              <a:t>Możliwość prowadzenia działalności marginalnej, lokalnej </a:t>
            </a:r>
            <a:r>
              <a:rPr lang="pl-PL" sz="1600" b="1" dirty="0">
                <a:solidFill>
                  <a:schemeClr val="accent1"/>
                </a:solidFill>
                <a:effectLst/>
                <a:latin typeface="Arial" panose="020B0604020202020204" pitchFamily="34" charset="0"/>
                <a:cs typeface="Arial" panose="020B0604020202020204" pitchFamily="34" charset="0"/>
              </a:rPr>
              <a:t>(MLO) </a:t>
            </a:r>
            <a:r>
              <a:rPr lang="pl-PL" sz="1600" dirty="0">
                <a:effectLst/>
                <a:latin typeface="Arial" panose="020B0604020202020204" pitchFamily="34" charset="0"/>
                <a:cs typeface="Arial" panose="020B0604020202020204" pitchFamily="34" charset="0"/>
              </a:rPr>
              <a:t>i ograniczonej jest odpowiedzią na oczekiwania przedsiębiorców prowadzących działalność na małą skalę </a:t>
            </a:r>
            <a:br>
              <a:rPr lang="pl-PL" sz="1600" dirty="0">
                <a:effectLst/>
                <a:latin typeface="Arial" panose="020B0604020202020204" pitchFamily="34" charset="0"/>
                <a:cs typeface="Arial" panose="020B0604020202020204" pitchFamily="34" charset="0"/>
              </a:rPr>
            </a:br>
            <a:r>
              <a:rPr lang="pl-PL" sz="1600" dirty="0">
                <a:effectLst/>
                <a:latin typeface="Arial" panose="020B0604020202020204" pitchFamily="34" charset="0"/>
                <a:cs typeface="Arial" panose="020B0604020202020204" pitchFamily="34" charset="0"/>
              </a:rPr>
              <a:t>w zakładach rodzinnych wytwarzających określonego rodzaju produkty, często o specyficznych cechach, na które istnieje zapotrzebowanie głównie na rynku lokalnym. Tego rodzaju producenci nie są zwykle zainteresowani wprowadzeniem swoich produktów na rynek poza terytorium Rzeczypospolitej Polskiej.</a:t>
            </a:r>
          </a:p>
          <a:p>
            <a:pPr algn="just"/>
            <a:endParaRPr lang="pl-PL" sz="1400" dirty="0">
              <a:effectLst/>
              <a:latin typeface="Arial" panose="020B0604020202020204" pitchFamily="34" charset="0"/>
              <a:cs typeface="Arial" panose="020B0604020202020204" pitchFamily="34" charset="0"/>
            </a:endParaRPr>
          </a:p>
          <a:p>
            <a:pPr algn="just"/>
            <a:r>
              <a:rPr lang="pl-PL" sz="1400" dirty="0">
                <a:effectLst/>
                <a:latin typeface="Arial" panose="020B0604020202020204" pitchFamily="34" charset="0"/>
                <a:cs typeface="Arial" panose="020B0604020202020204" pitchFamily="34" charset="0"/>
              </a:rPr>
              <a:t>Szczegółowe warunki pozwalające na uznanie działalności za działalność marginalną, lokalną </a:t>
            </a:r>
            <a:br>
              <a:rPr lang="pl-PL" sz="1400" dirty="0">
                <a:effectLst/>
                <a:latin typeface="Arial" panose="020B0604020202020204" pitchFamily="34" charset="0"/>
                <a:cs typeface="Arial" panose="020B0604020202020204" pitchFamily="34" charset="0"/>
              </a:rPr>
            </a:br>
            <a:r>
              <a:rPr lang="pl-PL" sz="1400" dirty="0">
                <a:effectLst/>
                <a:latin typeface="Arial" panose="020B0604020202020204" pitchFamily="34" charset="0"/>
                <a:cs typeface="Arial" panose="020B0604020202020204" pitchFamily="34" charset="0"/>
              </a:rPr>
              <a:t>i ograniczoną, w tym zakres i obszar produkcji, a także wielkość dostaw produktów pochodzenia zwierzęcego do zakładów prowadzących handel detaliczny z przeznaczeniem do konsumenta końcowego zostały określone w </a:t>
            </a:r>
            <a:r>
              <a:rPr lang="pl-PL" sz="1400" dirty="0">
                <a:solidFill>
                  <a:srgbClr val="C00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rozporządzeniu Ministra Rolnictwa i Rozwoju Wsi z dnia 21 marca 2016 r. </a:t>
            </a:r>
            <a:r>
              <a:rPr lang="pl-PL" sz="1400" i="1" dirty="0">
                <a:solidFill>
                  <a:srgbClr val="C00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
            </a:r>
            <a:r>
              <a:rPr lang="pl-PL" sz="1400" dirty="0">
                <a:solidFill>
                  <a:srgbClr val="C00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sprawie szczegółowych warunków uznania działalności marginalnej, lokalnej i ograniczonej</a:t>
            </a:r>
            <a:r>
              <a:rPr lang="pl-PL" sz="1400" dirty="0">
                <a:solidFill>
                  <a:srgbClr val="C00000"/>
                </a:solidFill>
                <a:effectLst/>
                <a:latin typeface="Arial" panose="020B0604020202020204" pitchFamily="34" charset="0"/>
                <a:cs typeface="Arial" panose="020B0604020202020204" pitchFamily="34" charset="0"/>
              </a:rPr>
              <a:t>. </a:t>
            </a:r>
            <a:r>
              <a:rPr lang="pl-PL" sz="1400" dirty="0">
                <a:effectLst/>
                <a:latin typeface="Arial" panose="020B0604020202020204" pitchFamily="34" charset="0"/>
                <a:cs typeface="Arial" panose="020B0604020202020204" pitchFamily="34" charset="0"/>
              </a:rPr>
              <a:t>Rozporządzenie to wskazuje również niektóre dodatkowe wymagania weterynaryjne, jakie powinny być spełnione przy prowadzeniu tego rodzaju działalności (poza wymaganiami określonymi w </a:t>
            </a:r>
            <a:r>
              <a:rPr lang="pl-PL" sz="1400" dirty="0">
                <a:solidFill>
                  <a:srgbClr val="C0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rozporządzeniu Parlamentu Europejskiego i Rady nr 852/2004 z dnia 29 kwietnia 2004 r. w sprawie higieny środków spożywczych</a:t>
            </a:r>
            <a:endParaRPr lang="pl-PL" sz="1400" dirty="0">
              <a:solidFill>
                <a:srgbClr val="C00000"/>
              </a:solidFill>
              <a:effectLst/>
              <a:latin typeface="Arial" panose="020B0604020202020204" pitchFamily="34" charset="0"/>
              <a:cs typeface="Arial" panose="020B0604020202020204" pitchFamily="34" charset="0"/>
            </a:endParaRPr>
          </a:p>
          <a:p>
            <a:pPr>
              <a:lnSpc>
                <a:spcPct val="150000"/>
              </a:lnSpc>
            </a:pPr>
            <a:endParaRPr lang="pl-PL" sz="1600" b="1" dirty="0">
              <a:latin typeface="Arial" panose="020B0604020202020204" pitchFamily="34" charset="0"/>
              <a:cs typeface="Arial" panose="020B0604020202020204" pitchFamily="34" charset="0"/>
            </a:endParaRPr>
          </a:p>
          <a:p>
            <a:pPr>
              <a:lnSpc>
                <a:spcPct val="150000"/>
              </a:lnSpc>
            </a:pPr>
            <a:r>
              <a:rPr lang="pl-PL" sz="1100" b="1" dirty="0">
                <a:solidFill>
                  <a:schemeClr val="bg1"/>
                </a:solidFill>
                <a:latin typeface="Arial" panose="020B0604020202020204" pitchFamily="34" charset="0"/>
                <a:cs typeface="Arial" panose="020B0604020202020204" pitchFamily="34" charset="0"/>
              </a:rPr>
              <a:t>https://www.wetgiw.gov.pl/handel-eksport-import/dzialalnosc-marginalna-lokalna-i-ograniczona</a:t>
            </a:r>
          </a:p>
          <a:p>
            <a:pPr>
              <a:lnSpc>
                <a:spcPct val="150000"/>
              </a:lnSpc>
            </a:pPr>
            <a:endParaRPr lang="pl-PL" sz="1600" b="1" dirty="0">
              <a:latin typeface="Arial" panose="020B0604020202020204" pitchFamily="34" charset="0"/>
              <a:cs typeface="Arial" panose="020B0604020202020204" pitchFamily="34" charset="0"/>
            </a:endParaRPr>
          </a:p>
          <a:p>
            <a:pPr>
              <a:lnSpc>
                <a:spcPct val="150000"/>
              </a:lnSpc>
            </a:pPr>
            <a:endParaRPr lang="pl-PL" sz="1600" b="1" dirty="0">
              <a:latin typeface="Arial" panose="020B0604020202020204" pitchFamily="34" charset="0"/>
              <a:cs typeface="Arial" panose="020B0604020202020204" pitchFamily="34" charset="0"/>
            </a:endParaRPr>
          </a:p>
        </p:txBody>
      </p:sp>
      <p:sp>
        <p:nvSpPr>
          <p:cNvPr id="3" name="pole tekstowe 2">
            <a:extLst>
              <a:ext uri="{FF2B5EF4-FFF2-40B4-BE49-F238E27FC236}">
                <a16:creationId xmlns:a16="http://schemas.microsoft.com/office/drawing/2014/main" id="{9BD03533-9783-182D-B908-3332FD7F267F}"/>
              </a:ext>
            </a:extLst>
          </p:cNvPr>
          <p:cNvSpPr txBox="1"/>
          <p:nvPr/>
        </p:nvSpPr>
        <p:spPr>
          <a:xfrm>
            <a:off x="2313264" y="484097"/>
            <a:ext cx="8844093" cy="830997"/>
          </a:xfrm>
          <a:prstGeom prst="rect">
            <a:avLst/>
          </a:prstGeom>
          <a:noFill/>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Najbardziej popularne formy sprzedaży w ramach „krótkich łańcuchów dostaw”</a:t>
            </a:r>
            <a:endParaRPr lang="pl-PL" sz="2400" dirty="0">
              <a:solidFill>
                <a:schemeClr val="accent1"/>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E0FF1BC8-5D4E-33A5-896D-1768E240BB2D}"/>
              </a:ext>
            </a:extLst>
          </p:cNvPr>
          <p:cNvPicPr>
            <a:picLocks noChangeAspect="1"/>
          </p:cNvPicPr>
          <p:nvPr/>
        </p:nvPicPr>
        <p:blipFill>
          <a:blip r:embed="rId5"/>
          <a:srcRect l="33119" b="15058"/>
          <a:stretch/>
        </p:blipFill>
        <p:spPr>
          <a:xfrm>
            <a:off x="9219082" y="1379704"/>
            <a:ext cx="2846748" cy="2338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476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CA9B2-DE30-99B0-A57D-24B6E7E33446}"/>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6410CB4A-3D0C-303D-5123-CCB740862FFB}"/>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C2FF06D2-6AD1-C14C-9308-49DB7B32D507}"/>
              </a:ext>
            </a:extLst>
          </p:cNvPr>
          <p:cNvSpPr txBox="1"/>
          <p:nvPr/>
        </p:nvSpPr>
        <p:spPr>
          <a:xfrm>
            <a:off x="1299315" y="893755"/>
            <a:ext cx="4450585" cy="830997"/>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Co rozumiemy pod pojęciem </a:t>
            </a:r>
          </a:p>
          <a:p>
            <a:r>
              <a:rPr lang="pl-PL" sz="2400" b="1" dirty="0">
                <a:solidFill>
                  <a:schemeClr val="accent1"/>
                </a:solidFill>
                <a:latin typeface="Arial" panose="020B0604020202020204" pitchFamily="34" charset="0"/>
                <a:cs typeface="Arial" panose="020B0604020202020204" pitchFamily="34" charset="0"/>
              </a:rPr>
              <a:t>„krótkie łańcuchy dostaw”? </a:t>
            </a:r>
            <a:endParaRPr lang="pl-PL" sz="2400" dirty="0">
              <a:solidFill>
                <a:schemeClr val="accent1"/>
              </a:solidFill>
              <a:latin typeface="Arial" panose="020B06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36164CAD-861B-1BAD-D656-D0C8908A4B12}"/>
              </a:ext>
            </a:extLst>
          </p:cNvPr>
          <p:cNvSpPr txBox="1"/>
          <p:nvPr/>
        </p:nvSpPr>
        <p:spPr>
          <a:xfrm>
            <a:off x="397079" y="1940302"/>
            <a:ext cx="6528731" cy="2862322"/>
          </a:xfrm>
          <a:prstGeom prst="rect">
            <a:avLst/>
          </a:prstGeom>
          <a:noFill/>
        </p:spPr>
        <p:txBody>
          <a:bodyPr wrap="square">
            <a:spAutoFit/>
          </a:bodyPr>
          <a:lstStyle/>
          <a:p>
            <a:pPr algn="just"/>
            <a:r>
              <a:rPr lang="pl-PL" dirty="0">
                <a:latin typeface="Arial" panose="020B0604020202020204" pitchFamily="34" charset="0"/>
                <a:cs typeface="Arial" panose="020B0604020202020204" pitchFamily="34" charset="0"/>
              </a:rPr>
              <a:t>„Producenci </a:t>
            </a:r>
            <a:r>
              <a:rPr lang="pl-PL" dirty="0">
                <a:solidFill>
                  <a:srgbClr val="FF0000"/>
                </a:solidFill>
                <a:latin typeface="Arial" panose="020B0604020202020204" pitchFamily="34" charset="0"/>
                <a:cs typeface="Arial" panose="020B0604020202020204" pitchFamily="34" charset="0"/>
              </a:rPr>
              <a:t>sprzedają produkty bezpośrednio </a:t>
            </a:r>
            <a:r>
              <a:rPr lang="pl-PL" dirty="0">
                <a:latin typeface="Arial" panose="020B0604020202020204" pitchFamily="34" charset="0"/>
                <a:cs typeface="Arial" panose="020B0604020202020204" pitchFamily="34" charset="0"/>
              </a:rPr>
              <a:t>konsumentom na targowiskach, organizowanych regularnie lub okazjonalnie na targach lokalnych, placach targowych i w gospodarstwach rolnych. Producenci </a:t>
            </a:r>
            <a:r>
              <a:rPr lang="pl-PL" dirty="0">
                <a:solidFill>
                  <a:srgbClr val="FF0000"/>
                </a:solidFill>
                <a:latin typeface="Arial" panose="020B0604020202020204" pitchFamily="34" charset="0"/>
                <a:cs typeface="Arial" panose="020B0604020202020204" pitchFamily="34" charset="0"/>
              </a:rPr>
              <a:t>prowadzą także dystrybucję za pośrednictwem</a:t>
            </a:r>
            <a:r>
              <a:rPr lang="pl-PL" dirty="0">
                <a:latin typeface="Arial" panose="020B0604020202020204" pitchFamily="34" charset="0"/>
                <a:cs typeface="Arial" panose="020B0604020202020204" pitchFamily="34" charset="0"/>
              </a:rPr>
              <a:t> lokalnych punktów sprzedaży lub za pomocą wspólnych mechanizmów zbytu, w tym nowych mediów, takich jak internetowe portale sprzedaży online (np. odrolnika.pl)”, co umożliwia bardziej bezpośrednią lub łatwiejszą dostawę produktów do konsumentów końcowych, niż za pomocą tradycyjnych kanałów”</a:t>
            </a:r>
          </a:p>
        </p:txBody>
      </p:sp>
      <p:sp>
        <p:nvSpPr>
          <p:cNvPr id="5" name="pole tekstowe 4">
            <a:extLst>
              <a:ext uri="{FF2B5EF4-FFF2-40B4-BE49-F238E27FC236}">
                <a16:creationId xmlns:a16="http://schemas.microsoft.com/office/drawing/2014/main" id="{CDB1CF01-41CD-844C-2994-C97D2C359A9B}"/>
              </a:ext>
            </a:extLst>
          </p:cNvPr>
          <p:cNvSpPr txBox="1"/>
          <p:nvPr/>
        </p:nvSpPr>
        <p:spPr>
          <a:xfrm>
            <a:off x="251670" y="5117859"/>
            <a:ext cx="6820250" cy="430887"/>
          </a:xfrm>
          <a:prstGeom prst="rect">
            <a:avLst/>
          </a:prstGeom>
          <a:noFill/>
        </p:spPr>
        <p:txBody>
          <a:bodyPr wrap="square">
            <a:spAutoFit/>
          </a:bodyPr>
          <a:lstStyle/>
          <a:p>
            <a:r>
              <a:rPr lang="pl-PL" sz="1100" dirty="0">
                <a:latin typeface="Arial" panose="020B0604020202020204" pitchFamily="34" charset="0"/>
                <a:cs typeface="Arial" panose="020B0604020202020204" pitchFamily="34" charset="0"/>
              </a:rPr>
              <a:t>A. Kawecka, M. </a:t>
            </a:r>
            <a:r>
              <a:rPr lang="pl-PL" sz="1100" dirty="0" err="1">
                <a:latin typeface="Arial" panose="020B0604020202020204" pitchFamily="34" charset="0"/>
                <a:cs typeface="Arial" panose="020B0604020202020204" pitchFamily="34" charset="0"/>
              </a:rPr>
              <a:t>Gębarowski</a:t>
            </a:r>
            <a:r>
              <a:rPr lang="pl-PL" sz="1100" dirty="0">
                <a:latin typeface="Arial" panose="020B0604020202020204" pitchFamily="34" charset="0"/>
                <a:cs typeface="Arial" panose="020B0604020202020204" pitchFamily="34" charset="0"/>
              </a:rPr>
              <a:t>: Krótkie łańcuchy dostaw żywności – korzyści dla konsumentów i producentów żywności. </a:t>
            </a:r>
            <a:r>
              <a:rPr lang="pl-PL" sz="1100" dirty="0" err="1">
                <a:latin typeface="Arial" panose="020B0604020202020204" pitchFamily="34" charset="0"/>
                <a:cs typeface="Arial" panose="020B0604020202020204" pitchFamily="34" charset="0"/>
              </a:rPr>
              <a:t>Journal</a:t>
            </a:r>
            <a:r>
              <a:rPr lang="pl-PL" sz="1100" dirty="0">
                <a:latin typeface="Arial" panose="020B0604020202020204" pitchFamily="34" charset="0"/>
                <a:cs typeface="Arial" panose="020B0604020202020204" pitchFamily="34" charset="0"/>
              </a:rPr>
              <a:t> </a:t>
            </a:r>
            <a:r>
              <a:rPr lang="pl-PL" sz="1100" dirty="0" err="1">
                <a:latin typeface="Arial" panose="020B0604020202020204" pitchFamily="34" charset="0"/>
                <a:cs typeface="Arial" panose="020B0604020202020204" pitchFamily="34" charset="0"/>
              </a:rPr>
              <a:t>Agribusiness</a:t>
            </a:r>
            <a:r>
              <a:rPr lang="pl-PL" sz="1100" dirty="0">
                <a:latin typeface="Arial" panose="020B0604020202020204" pitchFamily="34" charset="0"/>
                <a:cs typeface="Arial" panose="020B0604020202020204" pitchFamily="34" charset="0"/>
              </a:rPr>
              <a:t> </a:t>
            </a:r>
            <a:r>
              <a:rPr lang="pl-PL" sz="1100" dirty="0" err="1">
                <a:latin typeface="Arial" panose="020B0604020202020204" pitchFamily="34" charset="0"/>
                <a:cs typeface="Arial" panose="020B0604020202020204" pitchFamily="34" charset="0"/>
              </a:rPr>
              <a:t>Rural</a:t>
            </a:r>
            <a:r>
              <a:rPr lang="pl-PL" sz="1100" dirty="0">
                <a:latin typeface="Arial" panose="020B0604020202020204" pitchFamily="34" charset="0"/>
                <a:cs typeface="Arial" panose="020B0604020202020204" pitchFamily="34" charset="0"/>
              </a:rPr>
              <a:t> Development 2015, nr 3 (37), s. 1–7</a:t>
            </a:r>
          </a:p>
        </p:txBody>
      </p:sp>
      <p:pic>
        <p:nvPicPr>
          <p:cNvPr id="7" name="Obraz 6">
            <a:extLst>
              <a:ext uri="{FF2B5EF4-FFF2-40B4-BE49-F238E27FC236}">
                <a16:creationId xmlns:a16="http://schemas.microsoft.com/office/drawing/2014/main" id="{AF6547B5-86D6-14B2-70FC-7C4D34C7C5A6}"/>
              </a:ext>
            </a:extLst>
          </p:cNvPr>
          <p:cNvPicPr>
            <a:picLocks noChangeAspect="1"/>
          </p:cNvPicPr>
          <p:nvPr/>
        </p:nvPicPr>
        <p:blipFill>
          <a:blip r:embed="rId2"/>
          <a:stretch>
            <a:fillRect/>
          </a:stretch>
        </p:blipFill>
        <p:spPr>
          <a:xfrm>
            <a:off x="6652135" y="1193494"/>
            <a:ext cx="5413695" cy="36091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421815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14EE9-EF79-3162-21BC-F14820C36609}"/>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5D75DD38-3AA4-EC57-75CC-A699B2F1819F}"/>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7" name="pole tekstowe 6">
            <a:extLst>
              <a:ext uri="{FF2B5EF4-FFF2-40B4-BE49-F238E27FC236}">
                <a16:creationId xmlns:a16="http://schemas.microsoft.com/office/drawing/2014/main" id="{53CCA3D8-C381-8794-85ED-85539D4CA5FE}"/>
              </a:ext>
            </a:extLst>
          </p:cNvPr>
          <p:cNvSpPr txBox="1"/>
          <p:nvPr/>
        </p:nvSpPr>
        <p:spPr>
          <a:xfrm>
            <a:off x="0" y="1902728"/>
            <a:ext cx="8758893" cy="5263492"/>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pl-PL" sz="1800" b="1" dirty="0">
                <a:solidFill>
                  <a:schemeClr val="accent1"/>
                </a:solidFill>
                <a:latin typeface="Arial" panose="020B0604020202020204" pitchFamily="34" charset="0"/>
                <a:cs typeface="Arial" panose="020B0604020202020204" pitchFamily="34" charset="0"/>
              </a:rPr>
              <a:t>Zakłady zatwierdzone</a:t>
            </a:r>
          </a:p>
          <a:p>
            <a:r>
              <a:rPr lang="pl-PL" sz="1600" dirty="0">
                <a:latin typeface="Arial" panose="020B0604020202020204" pitchFamily="34" charset="0"/>
                <a:cs typeface="Arial" panose="020B0604020202020204" pitchFamily="34" charset="0"/>
              </a:rPr>
              <a:t>Zakład zatwierdzony jest podstawową formą higieniczną prowadzenia przetwórstwa. </a:t>
            </a:r>
          </a:p>
          <a:p>
            <a:endParaRPr lang="pl-PL" sz="900" dirty="0">
              <a:latin typeface="Arial" panose="020B0604020202020204" pitchFamily="34" charset="0"/>
              <a:cs typeface="Arial" panose="020B0604020202020204" pitchFamily="34" charset="0"/>
            </a:endParaRPr>
          </a:p>
          <a:p>
            <a:r>
              <a:rPr lang="pl-PL" sz="1600" dirty="0">
                <a:latin typeface="Arial" panose="020B0604020202020204" pitchFamily="34" charset="0"/>
                <a:cs typeface="Arial" panose="020B0604020202020204" pitchFamily="34" charset="0"/>
              </a:rPr>
              <a:t>Jeśli chcemy produkować i wprowadzać na rynek produkty pochodzenia zwierzęcego, musimy uzyskać wpis do </a:t>
            </a:r>
            <a:r>
              <a:rPr lang="pl-PL" sz="1600" b="1" dirty="0">
                <a:latin typeface="Arial" panose="020B0604020202020204" pitchFamily="34" charset="0"/>
                <a:cs typeface="Arial" panose="020B0604020202020204" pitchFamily="34" charset="0"/>
              </a:rPr>
              <a:t>rejestru zakładów podlegających urzędowej kontroli</a:t>
            </a:r>
            <a:r>
              <a:rPr lang="pl-PL" sz="1600" dirty="0">
                <a:latin typeface="Arial" panose="020B0604020202020204" pitchFamily="34" charset="0"/>
                <a:cs typeface="Arial" panose="020B0604020202020204" pitchFamily="34" charset="0"/>
              </a:rPr>
              <a:t> Powiatowego Lekarza Weterynarii (</a:t>
            </a:r>
            <a:r>
              <a:rPr lang="pl-PL" sz="1600" b="1" dirty="0">
                <a:latin typeface="Arial" panose="020B0604020202020204" pitchFamily="34" charset="0"/>
                <a:cs typeface="Arial" panose="020B0604020202020204" pitchFamily="34" charset="0"/>
              </a:rPr>
              <a:t>PLW</a:t>
            </a:r>
            <a:r>
              <a:rPr lang="pl-PL" sz="1600" dirty="0">
                <a:latin typeface="Arial" panose="020B0604020202020204" pitchFamily="34" charset="0"/>
                <a:cs typeface="Arial" panose="020B0604020202020204" pitchFamily="34" charset="0"/>
              </a:rPr>
              <a:t>).</a:t>
            </a:r>
          </a:p>
          <a:p>
            <a:endParaRPr lang="pl-PL" sz="1600" dirty="0">
              <a:latin typeface="Arial" panose="020B0604020202020204" pitchFamily="34" charset="0"/>
              <a:cs typeface="Arial" panose="020B0604020202020204" pitchFamily="34" charset="0"/>
            </a:endParaRPr>
          </a:p>
          <a:p>
            <a:r>
              <a:rPr lang="pl-PL" sz="1600" dirty="0">
                <a:latin typeface="Arial" panose="020B0604020202020204" pitchFamily="34" charset="0"/>
                <a:cs typeface="Arial" panose="020B0604020202020204" pitchFamily="34" charset="0"/>
              </a:rPr>
              <a:t>Produkty</a:t>
            </a:r>
            <a:r>
              <a:rPr lang="pl-PL" sz="1600" b="1" dirty="0">
                <a:latin typeface="Arial" panose="020B0604020202020204" pitchFamily="34" charset="0"/>
                <a:cs typeface="Arial" panose="020B0604020202020204" pitchFamily="34" charset="0"/>
              </a:rPr>
              <a:t> pochodzenia zwierzęcego</a:t>
            </a:r>
            <a:r>
              <a:rPr lang="pl-PL" sz="1600" dirty="0">
                <a:latin typeface="Arial" panose="020B0604020202020204" pitchFamily="34" charset="0"/>
                <a:cs typeface="Arial" panose="020B0604020202020204" pitchFamily="34" charset="0"/>
              </a:rPr>
              <a:t> to:</a:t>
            </a:r>
          </a:p>
          <a:p>
            <a:pPr marL="285750" indent="-285750">
              <a:buFont typeface="Wingdings" panose="05000000000000000000" pitchFamily="2" charset="2"/>
              <a:buChar char="§"/>
            </a:pPr>
            <a:r>
              <a:rPr lang="pl-PL" sz="1600" dirty="0">
                <a:latin typeface="Arial" panose="020B0604020202020204" pitchFamily="34" charset="0"/>
                <a:cs typeface="Arial" panose="020B0604020202020204" pitchFamily="34" charset="0"/>
              </a:rPr>
              <a:t>żywność pochodzenia zwierzęcego (mięso i produkty mięsne, mleko i produkty mleczne, produkty rybołówstwa, jaja i produkty jajeczne), w tym miód i krew</a:t>
            </a:r>
          </a:p>
          <a:p>
            <a:pPr marL="285750" indent="-285750">
              <a:buFont typeface="Wingdings" panose="05000000000000000000" pitchFamily="2" charset="2"/>
              <a:buChar char="§"/>
            </a:pPr>
            <a:r>
              <a:rPr lang="pl-PL" sz="1600" dirty="0">
                <a:latin typeface="Arial" panose="020B0604020202020204" pitchFamily="34" charset="0"/>
                <a:cs typeface="Arial" panose="020B0604020202020204" pitchFamily="34" charset="0"/>
              </a:rPr>
              <a:t>żywe małże, szkarłupnie, osłonice i jadalne ślimaki morskie</a:t>
            </a:r>
          </a:p>
          <a:p>
            <a:pPr marL="285750" indent="-285750">
              <a:buFont typeface="Wingdings" panose="05000000000000000000" pitchFamily="2" charset="2"/>
              <a:buChar char="§"/>
            </a:pPr>
            <a:r>
              <a:rPr lang="pl-PL" sz="1600" dirty="0">
                <a:latin typeface="Arial" panose="020B0604020202020204" pitchFamily="34" charset="0"/>
                <a:cs typeface="Arial" panose="020B0604020202020204" pitchFamily="34" charset="0"/>
              </a:rPr>
              <a:t>inne zwierzęta dostarczane jako żywe do klientów.</a:t>
            </a:r>
          </a:p>
          <a:p>
            <a:pPr marL="285750" indent="-285750">
              <a:buFont typeface="Wingdings" panose="05000000000000000000" pitchFamily="2" charset="2"/>
              <a:buChar char="§"/>
            </a:pPr>
            <a:endParaRPr lang="pl-PL" sz="1600" dirty="0">
              <a:latin typeface="Arial" panose="020B0604020202020204" pitchFamily="34" charset="0"/>
              <a:cs typeface="Arial" panose="020B0604020202020204" pitchFamily="34" charset="0"/>
            </a:endParaRPr>
          </a:p>
          <a:p>
            <a:r>
              <a:rPr lang="pl-PL" sz="1600" b="1" dirty="0">
                <a:latin typeface="Arial" panose="020B0604020202020204" pitchFamily="34" charset="0"/>
                <a:cs typeface="Arial" panose="020B0604020202020204" pitchFamily="34" charset="0"/>
              </a:rPr>
              <a:t>Produkcja</a:t>
            </a:r>
            <a:r>
              <a:rPr lang="pl-PL" sz="1600" dirty="0">
                <a:latin typeface="Arial" panose="020B0604020202020204" pitchFamily="34" charset="0"/>
                <a:cs typeface="Arial" panose="020B0604020202020204" pitchFamily="34" charset="0"/>
              </a:rPr>
              <a:t> tego rodzaju produktów obejmuje ich: pozyskiwanie, chów, wytwarzanie, oczyszczanie, rozbiór, przetwarzanie, pakowanie lub przepakowywanie, przechowywanie oraz transport.</a:t>
            </a:r>
          </a:p>
          <a:p>
            <a:pPr>
              <a:lnSpc>
                <a:spcPct val="150000"/>
              </a:lnSpc>
            </a:pPr>
            <a:endParaRPr lang="pl-PL" sz="1600" b="1" dirty="0">
              <a:latin typeface="Arial" panose="020B0604020202020204" pitchFamily="34" charset="0"/>
              <a:cs typeface="Arial" panose="020B0604020202020204" pitchFamily="34" charset="0"/>
            </a:endParaRPr>
          </a:p>
          <a:p>
            <a:pPr>
              <a:lnSpc>
                <a:spcPct val="150000"/>
              </a:lnSpc>
            </a:pPr>
            <a:endParaRPr lang="pl-PL" sz="1600" b="1" dirty="0">
              <a:latin typeface="Arial" panose="020B0604020202020204" pitchFamily="34" charset="0"/>
              <a:cs typeface="Arial" panose="020B0604020202020204" pitchFamily="34" charset="0"/>
            </a:endParaRPr>
          </a:p>
          <a:p>
            <a:pPr>
              <a:lnSpc>
                <a:spcPct val="150000"/>
              </a:lnSpc>
            </a:pPr>
            <a:endParaRPr lang="pl-PL" sz="1600" b="1" dirty="0">
              <a:latin typeface="Arial" panose="020B0604020202020204" pitchFamily="34" charset="0"/>
              <a:cs typeface="Arial" panose="020B0604020202020204" pitchFamily="34" charset="0"/>
            </a:endParaRPr>
          </a:p>
        </p:txBody>
      </p:sp>
      <p:sp>
        <p:nvSpPr>
          <p:cNvPr id="3" name="pole tekstowe 2">
            <a:extLst>
              <a:ext uri="{FF2B5EF4-FFF2-40B4-BE49-F238E27FC236}">
                <a16:creationId xmlns:a16="http://schemas.microsoft.com/office/drawing/2014/main" id="{EDB5DBA7-F9C4-C2EC-18DB-6A5C04A6D9C7}"/>
              </a:ext>
            </a:extLst>
          </p:cNvPr>
          <p:cNvSpPr txBox="1"/>
          <p:nvPr/>
        </p:nvSpPr>
        <p:spPr>
          <a:xfrm>
            <a:off x="144894" y="643488"/>
            <a:ext cx="8844093" cy="830997"/>
          </a:xfrm>
          <a:prstGeom prst="rect">
            <a:avLst/>
          </a:prstGeom>
          <a:noFill/>
        </p:spPr>
        <p:txBody>
          <a:bodyPr wrap="square">
            <a:spAutoFit/>
          </a:bodyPr>
          <a:lstStyle/>
          <a:p>
            <a:pPr algn="ctr"/>
            <a:r>
              <a:rPr lang="pl-PL" sz="2400" b="1" dirty="0">
                <a:solidFill>
                  <a:schemeClr val="accent1"/>
                </a:solidFill>
                <a:latin typeface="Arial" panose="020B0604020202020204" pitchFamily="34" charset="0"/>
                <a:cs typeface="Arial" panose="020B0604020202020204" pitchFamily="34" charset="0"/>
              </a:rPr>
              <a:t>Najbardziej popularne formy sprzedaży w ramach „krótkich łańcuchów dostaw”</a:t>
            </a:r>
            <a:endParaRPr lang="pl-PL" sz="2400" dirty="0">
              <a:solidFill>
                <a:schemeClr val="accent1"/>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5ECFEADD-55B5-8ED5-7D6A-9F2C99862328}"/>
              </a:ext>
            </a:extLst>
          </p:cNvPr>
          <p:cNvPicPr>
            <a:picLocks noChangeAspect="1"/>
          </p:cNvPicPr>
          <p:nvPr/>
        </p:nvPicPr>
        <p:blipFill>
          <a:blip r:embed="rId2"/>
          <a:srcRect l="33119" b="15058"/>
          <a:stretch/>
        </p:blipFill>
        <p:spPr>
          <a:xfrm>
            <a:off x="9219082" y="1379704"/>
            <a:ext cx="2846748" cy="2338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2" descr="Ekologiczne tradycyjne sery od Maziejuków - Posts | Facebook">
            <a:extLst>
              <a:ext uri="{FF2B5EF4-FFF2-40B4-BE49-F238E27FC236}">
                <a16:creationId xmlns:a16="http://schemas.microsoft.com/office/drawing/2014/main" id="{C99DAAD8-BA00-903F-C366-B01021A48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1369" y="4066258"/>
            <a:ext cx="2047105" cy="1412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58463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7D2E9-F809-35E2-33C8-22E5D301D444}"/>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7C95F819-56EB-6C7D-9D04-587D9085C322}"/>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3DCCED8A-8226-D8F8-1151-AC7CF3E52D1C}"/>
              </a:ext>
            </a:extLst>
          </p:cNvPr>
          <p:cNvSpPr txBox="1"/>
          <p:nvPr/>
        </p:nvSpPr>
        <p:spPr>
          <a:xfrm>
            <a:off x="467687" y="366473"/>
            <a:ext cx="6845415" cy="830997"/>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Formy sprzedaży bezpośredniej w ramach „krótkich łańcuchów dostaw” </a:t>
            </a:r>
            <a:endParaRPr lang="pl-PL" sz="2400" dirty="0">
              <a:solidFill>
                <a:schemeClr val="accent1"/>
              </a:solidFill>
              <a:latin typeface="Arial" panose="020B0604020202020204" pitchFamily="34" charset="0"/>
              <a:cs typeface="Arial" panose="020B0604020202020204" pitchFamily="34" charset="0"/>
            </a:endParaRPr>
          </a:p>
        </p:txBody>
      </p:sp>
      <p:sp>
        <p:nvSpPr>
          <p:cNvPr id="7" name="pole tekstowe 6">
            <a:extLst>
              <a:ext uri="{FF2B5EF4-FFF2-40B4-BE49-F238E27FC236}">
                <a16:creationId xmlns:a16="http://schemas.microsoft.com/office/drawing/2014/main" id="{F4F40A99-6739-299F-2013-FBB3EE042795}"/>
              </a:ext>
            </a:extLst>
          </p:cNvPr>
          <p:cNvSpPr txBox="1"/>
          <p:nvPr/>
        </p:nvSpPr>
        <p:spPr>
          <a:xfrm>
            <a:off x="467687" y="1502164"/>
            <a:ext cx="2829187" cy="369332"/>
          </a:xfrm>
          <a:prstGeom prst="rect">
            <a:avLst/>
          </a:prstGeom>
          <a:noFill/>
        </p:spPr>
        <p:txBody>
          <a:bodyPr wrap="square">
            <a:spAutoFit/>
          </a:bodyPr>
          <a:lstStyle/>
          <a:p>
            <a:r>
              <a:rPr lang="pl-PL" sz="1800" dirty="0">
                <a:latin typeface="Arial" panose="020B0604020202020204" pitchFamily="34" charset="0"/>
                <a:cs typeface="Arial" panose="020B0604020202020204" pitchFamily="34" charset="0"/>
              </a:rPr>
              <a:t>Sprzedaż „przy drzwiach”</a:t>
            </a:r>
          </a:p>
        </p:txBody>
      </p:sp>
      <p:sp>
        <p:nvSpPr>
          <p:cNvPr id="12" name="pole tekstowe 11">
            <a:extLst>
              <a:ext uri="{FF2B5EF4-FFF2-40B4-BE49-F238E27FC236}">
                <a16:creationId xmlns:a16="http://schemas.microsoft.com/office/drawing/2014/main" id="{3F9A197A-8555-FA05-FDD0-49C1D5BA5C20}"/>
              </a:ext>
            </a:extLst>
          </p:cNvPr>
          <p:cNvSpPr txBox="1"/>
          <p:nvPr/>
        </p:nvSpPr>
        <p:spPr>
          <a:xfrm>
            <a:off x="467687" y="2444957"/>
            <a:ext cx="2654764" cy="369332"/>
          </a:xfrm>
          <a:prstGeom prst="rect">
            <a:avLst/>
          </a:prstGeom>
          <a:noFill/>
        </p:spPr>
        <p:txBody>
          <a:bodyPr wrap="square">
            <a:spAutoFit/>
          </a:bodyPr>
          <a:lstStyle/>
          <a:p>
            <a:r>
              <a:rPr lang="pl-PL" sz="1800" dirty="0">
                <a:latin typeface="Arial" panose="020B0604020202020204" pitchFamily="34" charset="0"/>
                <a:cs typeface="Arial" panose="020B0604020202020204" pitchFamily="34" charset="0"/>
              </a:rPr>
              <a:t>Sprzedaż przy drodze</a:t>
            </a:r>
          </a:p>
        </p:txBody>
      </p:sp>
      <p:sp>
        <p:nvSpPr>
          <p:cNvPr id="14" name="pole tekstowe 13">
            <a:extLst>
              <a:ext uri="{FF2B5EF4-FFF2-40B4-BE49-F238E27FC236}">
                <a16:creationId xmlns:a16="http://schemas.microsoft.com/office/drawing/2014/main" id="{9A41D3A0-166B-BCCF-57A7-9093D403ADF5}"/>
              </a:ext>
            </a:extLst>
          </p:cNvPr>
          <p:cNvSpPr txBox="1"/>
          <p:nvPr/>
        </p:nvSpPr>
        <p:spPr>
          <a:xfrm>
            <a:off x="467687" y="1974035"/>
            <a:ext cx="3215079" cy="369332"/>
          </a:xfrm>
          <a:prstGeom prst="rect">
            <a:avLst/>
          </a:prstGeom>
          <a:noFill/>
        </p:spPr>
        <p:txBody>
          <a:bodyPr wrap="square">
            <a:spAutoFit/>
          </a:bodyPr>
          <a:lstStyle/>
          <a:p>
            <a:r>
              <a:rPr lang="pl-PL" sz="1800" dirty="0">
                <a:latin typeface="Arial" panose="020B0604020202020204" pitchFamily="34" charset="0"/>
                <a:cs typeface="Arial" panose="020B0604020202020204" pitchFamily="34" charset="0"/>
              </a:rPr>
              <a:t>Sprzedaż „od drzwi do drzwi”</a:t>
            </a:r>
          </a:p>
        </p:txBody>
      </p:sp>
      <p:sp>
        <p:nvSpPr>
          <p:cNvPr id="17" name="pole tekstowe 16">
            <a:extLst>
              <a:ext uri="{FF2B5EF4-FFF2-40B4-BE49-F238E27FC236}">
                <a16:creationId xmlns:a16="http://schemas.microsoft.com/office/drawing/2014/main" id="{79FC1DC3-90FB-62A5-8411-951ADB6DDB23}"/>
              </a:ext>
            </a:extLst>
          </p:cNvPr>
          <p:cNvSpPr txBox="1"/>
          <p:nvPr/>
        </p:nvSpPr>
        <p:spPr>
          <a:xfrm>
            <a:off x="467687" y="2917777"/>
            <a:ext cx="3637676" cy="369332"/>
          </a:xfrm>
          <a:prstGeom prst="rect">
            <a:avLst/>
          </a:prstGeom>
          <a:noFill/>
        </p:spPr>
        <p:txBody>
          <a:bodyPr wrap="square">
            <a:spAutoFit/>
          </a:bodyPr>
          <a:lstStyle/>
          <a:p>
            <a:r>
              <a:rPr lang="pl-PL" sz="1800" dirty="0">
                <a:latin typeface="Arial" panose="020B0604020202020204" pitchFamily="34" charset="0"/>
                <a:cs typeface="Arial" panose="020B0604020202020204" pitchFamily="34" charset="0"/>
              </a:rPr>
              <a:t>Sprzedaż w formie „zbieraj sam”</a:t>
            </a:r>
          </a:p>
        </p:txBody>
      </p:sp>
      <p:sp>
        <p:nvSpPr>
          <p:cNvPr id="19" name="pole tekstowe 18">
            <a:extLst>
              <a:ext uri="{FF2B5EF4-FFF2-40B4-BE49-F238E27FC236}">
                <a16:creationId xmlns:a16="http://schemas.microsoft.com/office/drawing/2014/main" id="{F10A327F-ABE8-EF82-072C-333E08142BC3}"/>
              </a:ext>
            </a:extLst>
          </p:cNvPr>
          <p:cNvSpPr txBox="1"/>
          <p:nvPr/>
        </p:nvSpPr>
        <p:spPr>
          <a:xfrm>
            <a:off x="467687" y="3868597"/>
            <a:ext cx="3062854" cy="369332"/>
          </a:xfrm>
          <a:prstGeom prst="rect">
            <a:avLst/>
          </a:prstGeom>
          <a:noFill/>
        </p:spPr>
        <p:txBody>
          <a:bodyPr wrap="square">
            <a:spAutoFit/>
          </a:bodyPr>
          <a:lstStyle/>
          <a:p>
            <a:r>
              <a:rPr lang="pl-PL" sz="1800" dirty="0">
                <a:latin typeface="Arial" panose="020B0604020202020204" pitchFamily="34" charset="0"/>
                <a:cs typeface="Arial" panose="020B0604020202020204" pitchFamily="34" charset="0"/>
              </a:rPr>
              <a:t>Sprzedaż przez Internet</a:t>
            </a:r>
          </a:p>
        </p:txBody>
      </p:sp>
      <p:sp>
        <p:nvSpPr>
          <p:cNvPr id="21" name="pole tekstowe 20">
            <a:extLst>
              <a:ext uri="{FF2B5EF4-FFF2-40B4-BE49-F238E27FC236}">
                <a16:creationId xmlns:a16="http://schemas.microsoft.com/office/drawing/2014/main" id="{FED88599-C50D-D447-7443-EBFA620157C3}"/>
              </a:ext>
            </a:extLst>
          </p:cNvPr>
          <p:cNvSpPr txBox="1"/>
          <p:nvPr/>
        </p:nvSpPr>
        <p:spPr>
          <a:xfrm>
            <a:off x="467687" y="3426076"/>
            <a:ext cx="4757119" cy="369332"/>
          </a:xfrm>
          <a:prstGeom prst="rect">
            <a:avLst/>
          </a:prstGeom>
          <a:noFill/>
        </p:spPr>
        <p:txBody>
          <a:bodyPr wrap="square">
            <a:spAutoFit/>
          </a:bodyPr>
          <a:lstStyle/>
          <a:p>
            <a:r>
              <a:rPr lang="pl-PL" sz="1800" dirty="0">
                <a:latin typeface="Arial" panose="020B0604020202020204" pitchFamily="34" charset="0"/>
                <a:cs typeface="Arial" panose="020B0604020202020204" pitchFamily="34" charset="0"/>
              </a:rPr>
              <a:t>Sprzedaż sąsiedzka „od rolnika do rolnika”</a:t>
            </a:r>
          </a:p>
        </p:txBody>
      </p:sp>
      <p:sp>
        <p:nvSpPr>
          <p:cNvPr id="23" name="pole tekstowe 22">
            <a:extLst>
              <a:ext uri="{FF2B5EF4-FFF2-40B4-BE49-F238E27FC236}">
                <a16:creationId xmlns:a16="http://schemas.microsoft.com/office/drawing/2014/main" id="{9EDD8F01-2DA6-0CC3-CB43-C9AC801511E3}"/>
              </a:ext>
            </a:extLst>
          </p:cNvPr>
          <p:cNvSpPr txBox="1"/>
          <p:nvPr/>
        </p:nvSpPr>
        <p:spPr>
          <a:xfrm>
            <a:off x="467687" y="5237468"/>
            <a:ext cx="10896075" cy="369332"/>
          </a:xfrm>
          <a:prstGeom prst="rect">
            <a:avLst/>
          </a:prstGeom>
          <a:noFill/>
        </p:spPr>
        <p:txBody>
          <a:bodyPr wrap="square">
            <a:spAutoFit/>
          </a:bodyPr>
          <a:lstStyle/>
          <a:p>
            <a:r>
              <a:rPr lang="pl-PL" sz="1800" b="1" dirty="0">
                <a:latin typeface="Arial" panose="020B0604020202020204" pitchFamily="34" charset="0"/>
                <a:cs typeface="Arial" panose="020B0604020202020204" pitchFamily="34" charset="0"/>
              </a:rPr>
              <a:t>Sprzedaż Bezpośrednia </a:t>
            </a:r>
            <a:r>
              <a:rPr lang="pl-PL" sz="1800" dirty="0">
                <a:latin typeface="Arial" panose="020B0604020202020204" pitchFamily="34" charset="0"/>
                <a:cs typeface="Arial" panose="020B0604020202020204" pitchFamily="34" charset="0"/>
              </a:rPr>
              <a:t>- najbardziej popularna forma, gdzie </a:t>
            </a:r>
            <a:r>
              <a:rPr lang="pl-PL" sz="1800" b="1" dirty="0">
                <a:solidFill>
                  <a:srgbClr val="C00000"/>
                </a:solidFill>
                <a:latin typeface="Arial" panose="020B0604020202020204" pitchFamily="34" charset="0"/>
                <a:cs typeface="Arial" panose="020B0604020202020204" pitchFamily="34" charset="0"/>
              </a:rPr>
              <a:t>spotyka się konsument z producentem</a:t>
            </a:r>
          </a:p>
        </p:txBody>
      </p:sp>
      <p:pic>
        <p:nvPicPr>
          <p:cNvPr id="25" name="Obraz 24">
            <a:extLst>
              <a:ext uri="{FF2B5EF4-FFF2-40B4-BE49-F238E27FC236}">
                <a16:creationId xmlns:a16="http://schemas.microsoft.com/office/drawing/2014/main" id="{C0C3EA2C-837C-C75E-F8C3-E82F7A74D46F}"/>
              </a:ext>
            </a:extLst>
          </p:cNvPr>
          <p:cNvPicPr>
            <a:picLocks noChangeAspect="1"/>
          </p:cNvPicPr>
          <p:nvPr/>
        </p:nvPicPr>
        <p:blipFill>
          <a:blip r:embed="rId2"/>
          <a:srcRect l="18960"/>
          <a:stretch/>
        </p:blipFill>
        <p:spPr>
          <a:xfrm rot="5400000">
            <a:off x="7444403" y="925761"/>
            <a:ext cx="3858667" cy="3571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05343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BCA0B-D149-8165-2E06-D16920F227F7}"/>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CCB24961-4932-7022-D86D-E309C2A73B07}"/>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DEF326E2-2323-7087-2CFC-AEBCFD3662FC}"/>
              </a:ext>
            </a:extLst>
          </p:cNvPr>
          <p:cNvSpPr txBox="1"/>
          <p:nvPr/>
        </p:nvSpPr>
        <p:spPr>
          <a:xfrm>
            <a:off x="533401" y="1503478"/>
            <a:ext cx="8844093" cy="461665"/>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Szanse i korzyści</a:t>
            </a:r>
            <a:endParaRPr lang="pl-PL" sz="2400" dirty="0">
              <a:solidFill>
                <a:schemeClr val="accent1"/>
              </a:solidFill>
              <a:latin typeface="Arial" panose="020B0604020202020204" pitchFamily="34" charset="0"/>
              <a:cs typeface="Arial" panose="020B0604020202020204" pitchFamily="34" charset="0"/>
            </a:endParaRPr>
          </a:p>
        </p:txBody>
      </p:sp>
      <p:pic>
        <p:nvPicPr>
          <p:cNvPr id="25" name="Obraz 24">
            <a:extLst>
              <a:ext uri="{FF2B5EF4-FFF2-40B4-BE49-F238E27FC236}">
                <a16:creationId xmlns:a16="http://schemas.microsoft.com/office/drawing/2014/main" id="{9E40BC67-37C0-D574-9809-8BE5F8ED9A1D}"/>
              </a:ext>
            </a:extLst>
          </p:cNvPr>
          <p:cNvPicPr>
            <a:picLocks noChangeAspect="1"/>
          </p:cNvPicPr>
          <p:nvPr/>
        </p:nvPicPr>
        <p:blipFill>
          <a:blip r:embed="rId2"/>
          <a:srcRect l="18960"/>
          <a:stretch/>
        </p:blipFill>
        <p:spPr>
          <a:xfrm rot="5400000">
            <a:off x="9385953" y="1574335"/>
            <a:ext cx="2783606" cy="2576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pole tekstowe 3">
            <a:extLst>
              <a:ext uri="{FF2B5EF4-FFF2-40B4-BE49-F238E27FC236}">
                <a16:creationId xmlns:a16="http://schemas.microsoft.com/office/drawing/2014/main" id="{43BF7182-1AEF-A0A0-3A96-E947401E89AF}"/>
              </a:ext>
            </a:extLst>
          </p:cNvPr>
          <p:cNvSpPr txBox="1"/>
          <p:nvPr/>
        </p:nvSpPr>
        <p:spPr>
          <a:xfrm>
            <a:off x="198538" y="2439071"/>
            <a:ext cx="8844093" cy="2585323"/>
          </a:xfrm>
          <a:prstGeom prst="rect">
            <a:avLst/>
          </a:prstGeom>
          <a:noFill/>
        </p:spPr>
        <p:txBody>
          <a:bodyPr wrap="square">
            <a:spAutoFit/>
          </a:bodyPr>
          <a:lstStyle/>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Zrównoważony rozwój obszarów wiejskich - rewitalizacja gospodarczości na wsi, zielone światło dla małych gospodarstw produkujących żywność, budowanie więzi społecznych - bezpośrednie relacje między producentami, między wytwórcami żywności a nabywcami, odbudowują więzi międzyludzkie i przyczyniają się do rozwoju lokalnych społeczności. </a:t>
            </a:r>
          </a:p>
          <a:p>
            <a:pPr algn="just"/>
            <a:endParaRPr lang="pl-PL"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Promocja regionu, w którym produkowana jest żywność o wyjątkowych walorach smakowych i z wysokiej jakości surowców lokalnego pochodzenia.</a:t>
            </a:r>
          </a:p>
          <a:p>
            <a:pPr algn="just"/>
            <a:endParaRPr lang="pl-PL" dirty="0">
              <a:latin typeface="Arial" panose="020B0604020202020204" pitchFamily="34" charset="0"/>
              <a:cs typeface="Arial" panose="020B0604020202020204" pitchFamily="34" charset="0"/>
            </a:endParaRPr>
          </a:p>
        </p:txBody>
      </p:sp>
      <p:sp>
        <p:nvSpPr>
          <p:cNvPr id="16" name="Tytuł 1">
            <a:extLst>
              <a:ext uri="{FF2B5EF4-FFF2-40B4-BE49-F238E27FC236}">
                <a16:creationId xmlns:a16="http://schemas.microsoft.com/office/drawing/2014/main" id="{2115E8F1-B834-EB58-28DB-3471A6077615}"/>
              </a:ext>
            </a:extLst>
          </p:cNvPr>
          <p:cNvSpPr txBox="1">
            <a:spLocks/>
          </p:cNvSpPr>
          <p:nvPr/>
        </p:nvSpPr>
        <p:spPr>
          <a:xfrm>
            <a:off x="-903213" y="879097"/>
            <a:ext cx="8598716" cy="591509"/>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pl-PL" sz="3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Krótkie łańcuchy dostaw</a:t>
            </a:r>
            <a:endParaRPr lang="pl-PL" dirty="0">
              <a:solidFill>
                <a:schemeClr val="accent1"/>
              </a:solidFill>
            </a:endParaRPr>
          </a:p>
        </p:txBody>
      </p:sp>
    </p:spTree>
    <p:extLst>
      <p:ext uri="{BB962C8B-B14F-4D97-AF65-F5344CB8AC3E}">
        <p14:creationId xmlns:p14="http://schemas.microsoft.com/office/powerpoint/2010/main" val="1132819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C3DD0-D126-965E-E4B4-38C230CBB384}"/>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8D023665-D16D-8189-AB4D-146B99C3DDFD}"/>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FB7ADC63-A19A-4853-FCAD-D87618E1C42A}"/>
              </a:ext>
            </a:extLst>
          </p:cNvPr>
          <p:cNvSpPr txBox="1"/>
          <p:nvPr/>
        </p:nvSpPr>
        <p:spPr>
          <a:xfrm>
            <a:off x="560131" y="838365"/>
            <a:ext cx="8844093" cy="461665"/>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Szanse i korzyści</a:t>
            </a:r>
            <a:endParaRPr lang="pl-PL" sz="2400" dirty="0">
              <a:solidFill>
                <a:schemeClr val="accent1"/>
              </a:solidFill>
              <a:latin typeface="Arial" panose="020B0604020202020204" pitchFamily="34" charset="0"/>
              <a:cs typeface="Arial" panose="020B0604020202020204" pitchFamily="34" charset="0"/>
            </a:endParaRPr>
          </a:p>
        </p:txBody>
      </p:sp>
      <p:pic>
        <p:nvPicPr>
          <p:cNvPr id="25" name="Obraz 24">
            <a:extLst>
              <a:ext uri="{FF2B5EF4-FFF2-40B4-BE49-F238E27FC236}">
                <a16:creationId xmlns:a16="http://schemas.microsoft.com/office/drawing/2014/main" id="{CFDB512A-64ED-0D63-EB8A-713319C0C17F}"/>
              </a:ext>
            </a:extLst>
          </p:cNvPr>
          <p:cNvPicPr>
            <a:picLocks noChangeAspect="1"/>
          </p:cNvPicPr>
          <p:nvPr/>
        </p:nvPicPr>
        <p:blipFill>
          <a:blip r:embed="rId2"/>
          <a:srcRect l="18960"/>
          <a:stretch/>
        </p:blipFill>
        <p:spPr>
          <a:xfrm rot="5400000">
            <a:off x="9385953" y="1574335"/>
            <a:ext cx="2783606" cy="2576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pole tekstowe 3">
            <a:extLst>
              <a:ext uri="{FF2B5EF4-FFF2-40B4-BE49-F238E27FC236}">
                <a16:creationId xmlns:a16="http://schemas.microsoft.com/office/drawing/2014/main" id="{4ED6C331-B5E0-B93E-8331-B2B3CE2A0915}"/>
              </a:ext>
            </a:extLst>
          </p:cNvPr>
          <p:cNvSpPr txBox="1"/>
          <p:nvPr/>
        </p:nvSpPr>
        <p:spPr>
          <a:xfrm>
            <a:off x="295241" y="1473524"/>
            <a:ext cx="8844093" cy="4732065"/>
          </a:xfrm>
          <a:prstGeom prst="rect">
            <a:avLst/>
          </a:prstGeom>
          <a:noFill/>
        </p:spPr>
        <p:txBody>
          <a:bodyPr wrap="square">
            <a:spAutoFit/>
          </a:bodyPr>
          <a:lstStyle/>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Przejrzystość łańcucha dostaw - umożliwia zidentyfikowanie pochodzenia produktów. </a:t>
            </a:r>
          </a:p>
          <a:p>
            <a:pPr marL="285750" indent="-285750" algn="just">
              <a:buFont typeface="Wingdings" panose="05000000000000000000" pitchFamily="2" charset="2"/>
              <a:buChar char="ü"/>
            </a:pPr>
            <a:endParaRPr lang="pl-PL" sz="105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Zachowanie jakości i świeżości bez użycia chemii. </a:t>
            </a:r>
          </a:p>
          <a:p>
            <a:pPr marL="285750" indent="-285750" algn="just">
              <a:buFont typeface="Wingdings" panose="05000000000000000000" pitchFamily="2" charset="2"/>
              <a:buChar char="ü"/>
            </a:pPr>
            <a:endParaRPr lang="pl-PL" sz="105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Skrócenie czasu dostaw żywności, krótsze odległości transportu produktów -  przy mniejszej liczbie ogniw łańcucha dostaw, czas „od pola do stołu” jest zminimalizowany. </a:t>
            </a:r>
          </a:p>
          <a:p>
            <a:pPr algn="just"/>
            <a:endParaRPr lang="pl-PL" sz="105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Przystępność cenowa oferowanych produktów – brak pośredników powoduje, że konsumenci płacą mniej, a rolnicy zarabiają więcej.  Jednak producenci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konsumenci współdzielą funkcje pośrednika stąd konieczność dostosowania się obu stron do mechanizmów funkcjonowania rynku lokalnego (punkty i formy sprzedaży, promocja i marketing, kontrola jakości produktów lokalnych, itd.).</a:t>
            </a:r>
          </a:p>
          <a:p>
            <a:pPr marL="285750" indent="-285750" algn="just">
              <a:buFont typeface="Wingdings" panose="05000000000000000000" pitchFamily="2" charset="2"/>
              <a:buChar char="ü"/>
            </a:pPr>
            <a:endParaRPr lang="pl-PL" sz="105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Wzrost dochodów: możliwość zatrzymania większej część wartości łańcucha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u rolnika. </a:t>
            </a:r>
          </a:p>
          <a:p>
            <a:pPr algn="just"/>
            <a:endParaRPr lang="pl-PL" dirty="0">
              <a:latin typeface="Arial" panose="020B0604020202020204" pitchFamily="34" charset="0"/>
              <a:cs typeface="Arial" panose="020B0604020202020204" pitchFamily="34" charset="0"/>
            </a:endParaRPr>
          </a:p>
        </p:txBody>
      </p:sp>
      <p:sp>
        <p:nvSpPr>
          <p:cNvPr id="16" name="Tytuł 1">
            <a:extLst>
              <a:ext uri="{FF2B5EF4-FFF2-40B4-BE49-F238E27FC236}">
                <a16:creationId xmlns:a16="http://schemas.microsoft.com/office/drawing/2014/main" id="{4363801E-AF1D-4CB3-C3D1-D3A8AB04640C}"/>
              </a:ext>
            </a:extLst>
          </p:cNvPr>
          <p:cNvSpPr txBox="1">
            <a:spLocks/>
          </p:cNvSpPr>
          <p:nvPr/>
        </p:nvSpPr>
        <p:spPr>
          <a:xfrm>
            <a:off x="-860171" y="246856"/>
            <a:ext cx="8598716" cy="591509"/>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pl-PL" sz="3600" b="1">
                <a:solidFill>
                  <a:schemeClr val="accent1"/>
                </a:solidFill>
                <a:latin typeface="Calibri" panose="020F0502020204030204" pitchFamily="34" charset="0"/>
                <a:ea typeface="Calibri" panose="020F0502020204030204" pitchFamily="34" charset="0"/>
                <a:cs typeface="Times New Roman" panose="02020603050405020304" pitchFamily="18" charset="0"/>
              </a:rPr>
              <a:t>Krótkie łańcuchy dostaw</a:t>
            </a:r>
            <a:endParaRPr lang="pl-PL" dirty="0">
              <a:solidFill>
                <a:schemeClr val="accent1"/>
              </a:solidFill>
            </a:endParaRPr>
          </a:p>
        </p:txBody>
      </p:sp>
    </p:spTree>
    <p:extLst>
      <p:ext uri="{BB962C8B-B14F-4D97-AF65-F5344CB8AC3E}">
        <p14:creationId xmlns:p14="http://schemas.microsoft.com/office/powerpoint/2010/main" val="35358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9AF1E-FA63-B46E-C8BB-61AA88F33610}"/>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4196E25A-D79F-F51A-D796-0A2A6693EF4B}"/>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917969DD-0BCD-212E-6B8E-7F47A3CD8DFD}"/>
              </a:ext>
            </a:extLst>
          </p:cNvPr>
          <p:cNvSpPr txBox="1"/>
          <p:nvPr/>
        </p:nvSpPr>
        <p:spPr>
          <a:xfrm>
            <a:off x="455795" y="1250783"/>
            <a:ext cx="8844093" cy="461665"/>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Bariery dla rozwoju lokalnych rynków</a:t>
            </a:r>
          </a:p>
        </p:txBody>
      </p:sp>
      <p:pic>
        <p:nvPicPr>
          <p:cNvPr id="25" name="Obraz 24">
            <a:extLst>
              <a:ext uri="{FF2B5EF4-FFF2-40B4-BE49-F238E27FC236}">
                <a16:creationId xmlns:a16="http://schemas.microsoft.com/office/drawing/2014/main" id="{FE61A0A5-90E5-0BDD-1CBC-2EBDA3214B28}"/>
              </a:ext>
            </a:extLst>
          </p:cNvPr>
          <p:cNvPicPr>
            <a:picLocks noChangeAspect="1"/>
          </p:cNvPicPr>
          <p:nvPr/>
        </p:nvPicPr>
        <p:blipFill>
          <a:blip r:embed="rId2"/>
          <a:srcRect l="18960"/>
          <a:stretch/>
        </p:blipFill>
        <p:spPr>
          <a:xfrm rot="5400000">
            <a:off x="9117505" y="1423272"/>
            <a:ext cx="2783606" cy="2576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pole tekstowe 3">
            <a:extLst>
              <a:ext uri="{FF2B5EF4-FFF2-40B4-BE49-F238E27FC236}">
                <a16:creationId xmlns:a16="http://schemas.microsoft.com/office/drawing/2014/main" id="{A5FA8674-6BB3-6820-D182-96835B989CEF}"/>
              </a:ext>
            </a:extLst>
          </p:cNvPr>
          <p:cNvSpPr txBox="1"/>
          <p:nvPr/>
        </p:nvSpPr>
        <p:spPr>
          <a:xfrm>
            <a:off x="285227" y="2042242"/>
            <a:ext cx="8844093" cy="369332"/>
          </a:xfrm>
          <a:prstGeom prst="rect">
            <a:avLst/>
          </a:prstGeom>
          <a:noFill/>
        </p:spPr>
        <p:txBody>
          <a:bodyPr wrap="square">
            <a:spAutoFit/>
          </a:bodyPr>
          <a:lstStyle/>
          <a:p>
            <a:pPr marL="285750" indent="-285750" algn="just">
              <a:buFont typeface="Wingdings" panose="05000000000000000000" pitchFamily="2" charset="2"/>
              <a:buChar char="ü"/>
            </a:pPr>
            <a:r>
              <a:rPr lang="pl-PL" dirty="0">
                <a:latin typeface="Arial" panose="020B0604020202020204" pitchFamily="34" charset="0"/>
                <a:cs typeface="Arial" panose="020B0604020202020204" pitchFamily="34" charset="0"/>
              </a:rPr>
              <a:t>Niewystarczający zasięg rynku i nadal niski poziom świadomości konsumenckiej</a:t>
            </a:r>
          </a:p>
        </p:txBody>
      </p:sp>
      <p:sp>
        <p:nvSpPr>
          <p:cNvPr id="16" name="Tytuł 1">
            <a:extLst>
              <a:ext uri="{FF2B5EF4-FFF2-40B4-BE49-F238E27FC236}">
                <a16:creationId xmlns:a16="http://schemas.microsoft.com/office/drawing/2014/main" id="{D4C7CFC0-5F74-698C-9188-96D942B40708}"/>
              </a:ext>
            </a:extLst>
          </p:cNvPr>
          <p:cNvSpPr txBox="1">
            <a:spLocks/>
          </p:cNvSpPr>
          <p:nvPr/>
        </p:nvSpPr>
        <p:spPr>
          <a:xfrm>
            <a:off x="-974170" y="603577"/>
            <a:ext cx="8598716" cy="591509"/>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pl-PL" sz="3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Krótkie łańcuchy dostaw</a:t>
            </a:r>
            <a:endParaRPr lang="pl-PL" dirty="0">
              <a:solidFill>
                <a:schemeClr val="accent1"/>
              </a:solidFill>
            </a:endParaRPr>
          </a:p>
        </p:txBody>
      </p:sp>
      <p:sp>
        <p:nvSpPr>
          <p:cNvPr id="5" name="pole tekstowe 4">
            <a:extLst>
              <a:ext uri="{FF2B5EF4-FFF2-40B4-BE49-F238E27FC236}">
                <a16:creationId xmlns:a16="http://schemas.microsoft.com/office/drawing/2014/main" id="{E35D1164-59B1-5836-487A-9C261360A0EF}"/>
              </a:ext>
            </a:extLst>
          </p:cNvPr>
          <p:cNvSpPr txBox="1"/>
          <p:nvPr/>
        </p:nvSpPr>
        <p:spPr>
          <a:xfrm>
            <a:off x="304451" y="3522486"/>
            <a:ext cx="6266576" cy="369332"/>
          </a:xfrm>
          <a:prstGeom prst="rect">
            <a:avLst/>
          </a:prstGeom>
          <a:noFill/>
        </p:spPr>
        <p:txBody>
          <a:bodyPr wrap="square">
            <a:spAutoFit/>
          </a:bodyPr>
          <a:lstStyle/>
          <a:p>
            <a:pPr marL="285750" indent="-285750">
              <a:buFont typeface="Wingdings" panose="05000000000000000000" pitchFamily="2" charset="2"/>
              <a:buChar char="ü"/>
            </a:pPr>
            <a:r>
              <a:rPr lang="pl-PL" dirty="0">
                <a:latin typeface="Arial" panose="020B0604020202020204" pitchFamily="34" charset="0"/>
                <a:cs typeface="Arial" panose="020B0604020202020204" pitchFamily="34" charset="0"/>
              </a:rPr>
              <a:t>Ograniczona infrastruktura przetwórstwa i dystrybucji </a:t>
            </a:r>
          </a:p>
        </p:txBody>
      </p:sp>
      <p:sp>
        <p:nvSpPr>
          <p:cNvPr id="7" name="pole tekstowe 6">
            <a:extLst>
              <a:ext uri="{FF2B5EF4-FFF2-40B4-BE49-F238E27FC236}">
                <a16:creationId xmlns:a16="http://schemas.microsoft.com/office/drawing/2014/main" id="{E130B653-8556-3EC1-FB22-29438163EE42}"/>
              </a:ext>
            </a:extLst>
          </p:cNvPr>
          <p:cNvSpPr txBox="1"/>
          <p:nvPr/>
        </p:nvSpPr>
        <p:spPr>
          <a:xfrm>
            <a:off x="304452" y="2551088"/>
            <a:ext cx="6266576" cy="369332"/>
          </a:xfrm>
          <a:prstGeom prst="rect">
            <a:avLst/>
          </a:prstGeom>
          <a:noFill/>
        </p:spPr>
        <p:txBody>
          <a:bodyPr wrap="square">
            <a:spAutoFit/>
          </a:bodyPr>
          <a:lstStyle/>
          <a:p>
            <a:pPr marL="285750" indent="-285750">
              <a:buFont typeface="Wingdings" panose="05000000000000000000" pitchFamily="2" charset="2"/>
              <a:buChar char="ü"/>
            </a:pPr>
            <a:r>
              <a:rPr lang="pl-PL" dirty="0">
                <a:latin typeface="Arial" panose="020B0604020202020204" pitchFamily="34" charset="0"/>
                <a:cs typeface="Arial" panose="020B0604020202020204" pitchFamily="34" charset="0"/>
              </a:rPr>
              <a:t>Wysokie koszty marketingu i pozyskiwania klientów</a:t>
            </a:r>
          </a:p>
        </p:txBody>
      </p:sp>
      <p:sp>
        <p:nvSpPr>
          <p:cNvPr id="11" name="pole tekstowe 10">
            <a:extLst>
              <a:ext uri="{FF2B5EF4-FFF2-40B4-BE49-F238E27FC236}">
                <a16:creationId xmlns:a16="http://schemas.microsoft.com/office/drawing/2014/main" id="{060AD3FE-4ACA-AC14-E6B0-A540544168FF}"/>
              </a:ext>
            </a:extLst>
          </p:cNvPr>
          <p:cNvSpPr txBox="1"/>
          <p:nvPr/>
        </p:nvSpPr>
        <p:spPr>
          <a:xfrm>
            <a:off x="304451" y="4007855"/>
            <a:ext cx="6266576" cy="369332"/>
          </a:xfrm>
          <a:prstGeom prst="rect">
            <a:avLst/>
          </a:prstGeom>
          <a:noFill/>
        </p:spPr>
        <p:txBody>
          <a:bodyPr wrap="square">
            <a:spAutoFit/>
          </a:bodyPr>
          <a:lstStyle/>
          <a:p>
            <a:pPr marL="285750" indent="-285750">
              <a:buFont typeface="Wingdings" panose="05000000000000000000" pitchFamily="2" charset="2"/>
              <a:buChar char="ü"/>
            </a:pPr>
            <a:r>
              <a:rPr lang="pl-PL" dirty="0">
                <a:latin typeface="Arial" panose="020B0604020202020204" pitchFamily="34" charset="0"/>
                <a:cs typeface="Arial" panose="020B0604020202020204" pitchFamily="34" charset="0"/>
              </a:rPr>
              <a:t>Zmienne i niekonsekwentne wielkości produkcji</a:t>
            </a:r>
          </a:p>
        </p:txBody>
      </p:sp>
      <p:sp>
        <p:nvSpPr>
          <p:cNvPr id="13" name="pole tekstowe 12">
            <a:extLst>
              <a:ext uri="{FF2B5EF4-FFF2-40B4-BE49-F238E27FC236}">
                <a16:creationId xmlns:a16="http://schemas.microsoft.com/office/drawing/2014/main" id="{162CF019-D040-9DDD-639D-4EAAD2BFBAE0}"/>
              </a:ext>
            </a:extLst>
          </p:cNvPr>
          <p:cNvSpPr txBox="1"/>
          <p:nvPr/>
        </p:nvSpPr>
        <p:spPr>
          <a:xfrm>
            <a:off x="285227" y="3036787"/>
            <a:ext cx="7942278" cy="369332"/>
          </a:xfrm>
          <a:prstGeom prst="rect">
            <a:avLst/>
          </a:prstGeom>
          <a:noFill/>
        </p:spPr>
        <p:txBody>
          <a:bodyPr wrap="square">
            <a:spAutoFit/>
          </a:bodyPr>
          <a:lstStyle/>
          <a:p>
            <a:pPr marL="285750" indent="-285750">
              <a:buFont typeface="Wingdings" panose="05000000000000000000" pitchFamily="2" charset="2"/>
              <a:buChar char="ü"/>
            </a:pPr>
            <a:r>
              <a:rPr lang="pl-PL" dirty="0">
                <a:latin typeface="Arial" panose="020B0604020202020204" pitchFamily="34" charset="0"/>
                <a:cs typeface="Arial" panose="020B0604020202020204" pitchFamily="34" charset="0"/>
              </a:rPr>
              <a:t>Brak wsparcia dla  kooperacji producentów na lokalnych rynkach</a:t>
            </a:r>
          </a:p>
        </p:txBody>
      </p:sp>
      <p:sp>
        <p:nvSpPr>
          <p:cNvPr id="15" name="pole tekstowe 14">
            <a:extLst>
              <a:ext uri="{FF2B5EF4-FFF2-40B4-BE49-F238E27FC236}">
                <a16:creationId xmlns:a16="http://schemas.microsoft.com/office/drawing/2014/main" id="{A0B0A8C3-A5F1-3311-1297-F106164EF2BC}"/>
              </a:ext>
            </a:extLst>
          </p:cNvPr>
          <p:cNvSpPr txBox="1"/>
          <p:nvPr/>
        </p:nvSpPr>
        <p:spPr>
          <a:xfrm>
            <a:off x="285227" y="4918253"/>
            <a:ext cx="9185230" cy="646331"/>
          </a:xfrm>
          <a:prstGeom prst="rect">
            <a:avLst/>
          </a:prstGeom>
          <a:noFill/>
        </p:spPr>
        <p:txBody>
          <a:bodyPr wrap="square">
            <a:spAutoFit/>
          </a:bodyPr>
          <a:lstStyle/>
          <a:p>
            <a:pPr marL="285750" indent="-285750">
              <a:buFont typeface="Wingdings" panose="05000000000000000000" pitchFamily="2" charset="2"/>
              <a:buChar char="ü"/>
            </a:pPr>
            <a:r>
              <a:rPr lang="pl-PL" dirty="0">
                <a:latin typeface="Arial" panose="020B0604020202020204" pitchFamily="34" charset="0"/>
                <a:cs typeface="Arial" panose="020B0604020202020204" pitchFamily="34" charset="0"/>
              </a:rPr>
              <a:t>Niewystarczające umiejętności cyfrowe, marketingowe i biznesowe wśród producentów z małych gospodarstw</a:t>
            </a:r>
          </a:p>
        </p:txBody>
      </p:sp>
      <p:sp>
        <p:nvSpPr>
          <p:cNvPr id="17" name="pole tekstowe 16">
            <a:extLst>
              <a:ext uri="{FF2B5EF4-FFF2-40B4-BE49-F238E27FC236}">
                <a16:creationId xmlns:a16="http://schemas.microsoft.com/office/drawing/2014/main" id="{C35BD6BD-91B3-682B-7FC4-BDE740569EF4}"/>
              </a:ext>
            </a:extLst>
          </p:cNvPr>
          <p:cNvSpPr txBox="1"/>
          <p:nvPr/>
        </p:nvSpPr>
        <p:spPr>
          <a:xfrm>
            <a:off x="304451" y="4493224"/>
            <a:ext cx="6906237" cy="369332"/>
          </a:xfrm>
          <a:prstGeom prst="rect">
            <a:avLst/>
          </a:prstGeom>
          <a:noFill/>
        </p:spPr>
        <p:txBody>
          <a:bodyPr wrap="square">
            <a:spAutoFit/>
          </a:bodyPr>
          <a:lstStyle/>
          <a:p>
            <a:pPr marL="285750" indent="-285750">
              <a:buFont typeface="Wingdings" panose="05000000000000000000" pitchFamily="2" charset="2"/>
              <a:buChar char="ü"/>
            </a:pPr>
            <a:r>
              <a:rPr lang="pl-PL" dirty="0">
                <a:latin typeface="Arial" panose="020B0604020202020204" pitchFamily="34" charset="0"/>
                <a:cs typeface="Arial" panose="020B0604020202020204" pitchFamily="34" charset="0"/>
              </a:rPr>
              <a:t>Brak liderów integrujących producentów</a:t>
            </a:r>
          </a:p>
        </p:txBody>
      </p:sp>
    </p:spTree>
    <p:extLst>
      <p:ext uri="{BB962C8B-B14F-4D97-AF65-F5344CB8AC3E}">
        <p14:creationId xmlns:p14="http://schemas.microsoft.com/office/powerpoint/2010/main" val="160293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828D2-B920-4AFB-D948-17FFC46FFB23}"/>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2D0CE7B8-8D3C-BE76-FB35-46DF19EE905C}"/>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pic>
        <p:nvPicPr>
          <p:cNvPr id="4" name="Obraz 3">
            <a:extLst>
              <a:ext uri="{FF2B5EF4-FFF2-40B4-BE49-F238E27FC236}">
                <a16:creationId xmlns:a16="http://schemas.microsoft.com/office/drawing/2014/main" id="{D5CC9E0F-985E-1C9D-4823-1EEB6529F1B7}"/>
              </a:ext>
            </a:extLst>
          </p:cNvPr>
          <p:cNvPicPr>
            <a:picLocks noChangeAspect="1"/>
          </p:cNvPicPr>
          <p:nvPr/>
        </p:nvPicPr>
        <p:blipFill>
          <a:blip r:embed="rId2"/>
          <a:srcRect l="20192" t="10582" r="4448" b="16593"/>
          <a:stretch/>
        </p:blipFill>
        <p:spPr>
          <a:xfrm>
            <a:off x="604007" y="84395"/>
            <a:ext cx="11107024" cy="6037507"/>
          </a:xfrm>
          <a:prstGeom prst="rect">
            <a:avLst/>
          </a:prstGeom>
        </p:spPr>
      </p:pic>
    </p:spTree>
    <p:extLst>
      <p:ext uri="{BB962C8B-B14F-4D97-AF65-F5344CB8AC3E}">
        <p14:creationId xmlns:p14="http://schemas.microsoft.com/office/powerpoint/2010/main" val="413932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9AC59-43E2-0D0A-7E95-3D4073225A15}"/>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9AEE9B9D-0450-9F51-23C0-03F5EB0C3DBD}"/>
              </a:ext>
            </a:extLst>
          </p:cNvPr>
          <p:cNvSpPr/>
          <p:nvPr/>
        </p:nvSpPr>
        <p:spPr>
          <a:xfrm>
            <a:off x="1750219" y="614437"/>
            <a:ext cx="2475036" cy="707886"/>
          </a:xfrm>
          <a:prstGeom prst="rect">
            <a:avLst/>
          </a:prstGeom>
        </p:spPr>
        <p:txBody>
          <a:bodyPr wrap="square">
            <a:spAutoFit/>
          </a:bodyPr>
          <a:lstStyle/>
          <a:p>
            <a:pPr algn="ctr"/>
            <a:r>
              <a:rPr lang="pl-PL" sz="4000" b="1" dirty="0">
                <a:latin typeface="Corbel Light" panose="020B0303020204020204" pitchFamily="34" charset="0"/>
              </a:rPr>
              <a:t>KŁDŻ</a:t>
            </a:r>
          </a:p>
        </p:txBody>
      </p:sp>
      <p:sp>
        <p:nvSpPr>
          <p:cNvPr id="2" name="Podtytuł 4">
            <a:extLst>
              <a:ext uri="{FF2B5EF4-FFF2-40B4-BE49-F238E27FC236}">
                <a16:creationId xmlns:a16="http://schemas.microsoft.com/office/drawing/2014/main" id="{5B74FA62-02FD-5AD1-4C11-8E1A26F5D54E}"/>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pic>
        <p:nvPicPr>
          <p:cNvPr id="5" name="Obraz 4">
            <a:extLst>
              <a:ext uri="{FF2B5EF4-FFF2-40B4-BE49-F238E27FC236}">
                <a16:creationId xmlns:a16="http://schemas.microsoft.com/office/drawing/2014/main" id="{289F20CD-BE9D-22F5-2B8D-F25F05AD0393}"/>
              </a:ext>
            </a:extLst>
          </p:cNvPr>
          <p:cNvPicPr>
            <a:picLocks noChangeAspect="1"/>
          </p:cNvPicPr>
          <p:nvPr/>
        </p:nvPicPr>
        <p:blipFill>
          <a:blip r:embed="rId2"/>
          <a:srcRect t="7543" r="1035" b="3975"/>
          <a:stretch/>
        </p:blipFill>
        <p:spPr>
          <a:xfrm>
            <a:off x="0" y="-9657"/>
            <a:ext cx="12192000" cy="6131559"/>
          </a:xfrm>
          <a:prstGeom prst="rect">
            <a:avLst/>
          </a:prstGeom>
        </p:spPr>
      </p:pic>
    </p:spTree>
    <p:extLst>
      <p:ext uri="{BB962C8B-B14F-4D97-AF65-F5344CB8AC3E}">
        <p14:creationId xmlns:p14="http://schemas.microsoft.com/office/powerpoint/2010/main" val="275589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CCA7B-2D00-D2BC-10FB-E71E845667D4}"/>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B0E3520E-7F30-E033-8F2A-6FCBD83ED470}"/>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pic>
        <p:nvPicPr>
          <p:cNvPr id="4" name="Obraz 3">
            <a:extLst>
              <a:ext uri="{FF2B5EF4-FFF2-40B4-BE49-F238E27FC236}">
                <a16:creationId xmlns:a16="http://schemas.microsoft.com/office/drawing/2014/main" id="{D894E99F-EE2F-0FEE-D455-B457B82CFAEE}"/>
              </a:ext>
            </a:extLst>
          </p:cNvPr>
          <p:cNvPicPr>
            <a:picLocks noChangeAspect="1"/>
          </p:cNvPicPr>
          <p:nvPr/>
        </p:nvPicPr>
        <p:blipFill>
          <a:blip r:embed="rId2"/>
          <a:srcRect l="11794" t="18225" r="7110" b="15964"/>
          <a:stretch/>
        </p:blipFill>
        <p:spPr>
          <a:xfrm>
            <a:off x="519803" y="453005"/>
            <a:ext cx="11320694" cy="5167619"/>
          </a:xfrm>
          <a:prstGeom prst="rect">
            <a:avLst/>
          </a:prstGeom>
        </p:spPr>
      </p:pic>
      <p:sp>
        <p:nvSpPr>
          <p:cNvPr id="3" name="Owal 2">
            <a:extLst>
              <a:ext uri="{FF2B5EF4-FFF2-40B4-BE49-F238E27FC236}">
                <a16:creationId xmlns:a16="http://schemas.microsoft.com/office/drawing/2014/main" id="{3A36CE71-6EAD-CDB7-BC53-799A8900728A}"/>
              </a:ext>
            </a:extLst>
          </p:cNvPr>
          <p:cNvSpPr/>
          <p:nvPr/>
        </p:nvSpPr>
        <p:spPr>
          <a:xfrm>
            <a:off x="1384184" y="956345"/>
            <a:ext cx="2583809" cy="20133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noFill/>
            </a:endParaRPr>
          </a:p>
        </p:txBody>
      </p:sp>
      <p:sp>
        <p:nvSpPr>
          <p:cNvPr id="5" name="Owal 4">
            <a:extLst>
              <a:ext uri="{FF2B5EF4-FFF2-40B4-BE49-F238E27FC236}">
                <a16:creationId xmlns:a16="http://schemas.microsoft.com/office/drawing/2014/main" id="{7599E6AB-26AC-32C5-F3B6-F1B5856D308D}"/>
              </a:ext>
            </a:extLst>
          </p:cNvPr>
          <p:cNvSpPr/>
          <p:nvPr/>
        </p:nvSpPr>
        <p:spPr>
          <a:xfrm>
            <a:off x="4539842" y="956344"/>
            <a:ext cx="2583809" cy="20133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noFill/>
            </a:endParaRPr>
          </a:p>
        </p:txBody>
      </p:sp>
      <p:sp>
        <p:nvSpPr>
          <p:cNvPr id="6" name="Owal 5">
            <a:extLst>
              <a:ext uri="{FF2B5EF4-FFF2-40B4-BE49-F238E27FC236}">
                <a16:creationId xmlns:a16="http://schemas.microsoft.com/office/drawing/2014/main" id="{7A7BA823-E530-346E-828C-7DB69E3EECBE}"/>
              </a:ext>
            </a:extLst>
          </p:cNvPr>
          <p:cNvSpPr/>
          <p:nvPr/>
        </p:nvSpPr>
        <p:spPr>
          <a:xfrm>
            <a:off x="7695500" y="956343"/>
            <a:ext cx="2583809" cy="20133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noFill/>
            </a:endParaRPr>
          </a:p>
        </p:txBody>
      </p:sp>
      <p:sp>
        <p:nvSpPr>
          <p:cNvPr id="9" name="pole tekstowe 8">
            <a:extLst>
              <a:ext uri="{FF2B5EF4-FFF2-40B4-BE49-F238E27FC236}">
                <a16:creationId xmlns:a16="http://schemas.microsoft.com/office/drawing/2014/main" id="{7E85FDF8-95EC-B591-918D-FF4D3DCCC16A}"/>
              </a:ext>
            </a:extLst>
          </p:cNvPr>
          <p:cNvSpPr txBox="1"/>
          <p:nvPr/>
        </p:nvSpPr>
        <p:spPr>
          <a:xfrm>
            <a:off x="947955" y="880843"/>
            <a:ext cx="436229" cy="523220"/>
          </a:xfrm>
          <a:prstGeom prst="rect">
            <a:avLst/>
          </a:prstGeom>
          <a:noFill/>
        </p:spPr>
        <p:txBody>
          <a:bodyPr wrap="square" rtlCol="0">
            <a:spAutoFit/>
          </a:bodyPr>
          <a:lstStyle/>
          <a:p>
            <a:r>
              <a:rPr lang="pl-PL" sz="2800" b="1" dirty="0">
                <a:solidFill>
                  <a:srgbClr val="FF0000"/>
                </a:solidFill>
                <a:latin typeface="Arial" panose="020B0604020202020204" pitchFamily="34" charset="0"/>
                <a:cs typeface="Arial" panose="020B0604020202020204" pitchFamily="34" charset="0"/>
              </a:rPr>
              <a:t>1</a:t>
            </a:r>
          </a:p>
        </p:txBody>
      </p:sp>
      <p:sp>
        <p:nvSpPr>
          <p:cNvPr id="10" name="pole tekstowe 9">
            <a:extLst>
              <a:ext uri="{FF2B5EF4-FFF2-40B4-BE49-F238E27FC236}">
                <a16:creationId xmlns:a16="http://schemas.microsoft.com/office/drawing/2014/main" id="{03FDCAA2-63CD-1C93-57FC-3DC7A2EA23DD}"/>
              </a:ext>
            </a:extLst>
          </p:cNvPr>
          <p:cNvSpPr txBox="1"/>
          <p:nvPr/>
        </p:nvSpPr>
        <p:spPr>
          <a:xfrm>
            <a:off x="4186107" y="857073"/>
            <a:ext cx="436229" cy="523220"/>
          </a:xfrm>
          <a:prstGeom prst="rect">
            <a:avLst/>
          </a:prstGeom>
          <a:noFill/>
        </p:spPr>
        <p:txBody>
          <a:bodyPr wrap="square" rtlCol="0">
            <a:spAutoFit/>
          </a:bodyPr>
          <a:lstStyle/>
          <a:p>
            <a:r>
              <a:rPr lang="pl-PL" sz="2800" b="1" dirty="0">
                <a:solidFill>
                  <a:srgbClr val="FF0000"/>
                </a:solidFill>
                <a:latin typeface="Arial" panose="020B0604020202020204" pitchFamily="34" charset="0"/>
                <a:cs typeface="Arial" panose="020B0604020202020204" pitchFamily="34" charset="0"/>
              </a:rPr>
              <a:t>2</a:t>
            </a:r>
          </a:p>
        </p:txBody>
      </p:sp>
      <p:sp>
        <p:nvSpPr>
          <p:cNvPr id="11" name="pole tekstowe 10">
            <a:extLst>
              <a:ext uri="{FF2B5EF4-FFF2-40B4-BE49-F238E27FC236}">
                <a16:creationId xmlns:a16="http://schemas.microsoft.com/office/drawing/2014/main" id="{EA8668E6-8C24-35D3-46F6-C0C97779EBA9}"/>
              </a:ext>
            </a:extLst>
          </p:cNvPr>
          <p:cNvSpPr txBox="1"/>
          <p:nvPr/>
        </p:nvSpPr>
        <p:spPr>
          <a:xfrm>
            <a:off x="7477386" y="880843"/>
            <a:ext cx="436229" cy="523220"/>
          </a:xfrm>
          <a:prstGeom prst="rect">
            <a:avLst/>
          </a:prstGeom>
          <a:noFill/>
        </p:spPr>
        <p:txBody>
          <a:bodyPr wrap="square" rtlCol="0">
            <a:spAutoFit/>
          </a:bodyPr>
          <a:lstStyle/>
          <a:p>
            <a:r>
              <a:rPr lang="pl-PL"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595880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B1CC-833F-35BE-A8A1-9C10F2260BCA}"/>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345721E6-0ECC-1168-7085-21C03FF4A6A2}"/>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5" name="pole tekstowe 4">
            <a:extLst>
              <a:ext uri="{FF2B5EF4-FFF2-40B4-BE49-F238E27FC236}">
                <a16:creationId xmlns:a16="http://schemas.microsoft.com/office/drawing/2014/main" id="{3E0C3A0A-8481-4A75-4A21-1B1FD5EAA3A1}"/>
              </a:ext>
            </a:extLst>
          </p:cNvPr>
          <p:cNvSpPr txBox="1"/>
          <p:nvPr/>
        </p:nvSpPr>
        <p:spPr>
          <a:xfrm>
            <a:off x="2682033" y="436228"/>
            <a:ext cx="5636003" cy="5170646"/>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Sprzedaż bezpośrednia</a:t>
            </a:r>
          </a:p>
          <a:p>
            <a:pPr algn="just"/>
            <a:endParaRPr lang="pl-PL" dirty="0">
              <a:effectLst/>
              <a:latin typeface="Arial" panose="020B0604020202020204" pitchFamily="34" charset="0"/>
              <a:cs typeface="Arial" panose="020B0604020202020204" pitchFamily="34" charset="0"/>
            </a:endParaRPr>
          </a:p>
          <a:p>
            <a:pPr algn="just"/>
            <a:r>
              <a:rPr lang="pl-PL" dirty="0">
                <a:effectLst/>
                <a:latin typeface="Arial" panose="020B0604020202020204" pitchFamily="34" charset="0"/>
                <a:cs typeface="Arial" panose="020B0604020202020204" pitchFamily="34" charset="0"/>
              </a:rPr>
              <a:t>„Sprzedaż bezpośrednia naszych produktów, polega na skróceniu łańcucha dostaw bez udziału pośredników. Taka sprzedaż owoców czy warzyw, jest szansą na przetrwanie dla wielu małych </a:t>
            </a:r>
            <a:br>
              <a:rPr lang="pl-PL" dirty="0">
                <a:effectLst/>
                <a:latin typeface="Arial" panose="020B0604020202020204" pitchFamily="34" charset="0"/>
                <a:cs typeface="Arial" panose="020B0604020202020204" pitchFamily="34" charset="0"/>
              </a:rPr>
            </a:br>
            <a:r>
              <a:rPr lang="pl-PL" dirty="0">
                <a:effectLst/>
                <a:latin typeface="Arial" panose="020B0604020202020204" pitchFamily="34" charset="0"/>
                <a:cs typeface="Arial" panose="020B0604020202020204" pitchFamily="34" charset="0"/>
              </a:rPr>
              <a:t>i średnich gospodarstw rolnych, stanowiących dominujący element unikalnego krajobrazu polskiej wsi. </a:t>
            </a:r>
            <a:r>
              <a:rPr lang="pl-PL" dirty="0">
                <a:solidFill>
                  <a:srgbClr val="FF0000"/>
                </a:solidFill>
                <a:effectLst/>
                <a:latin typeface="Arial" panose="020B0604020202020204" pitchFamily="34" charset="0"/>
                <a:cs typeface="Arial" panose="020B0604020202020204" pitchFamily="34" charset="0"/>
              </a:rPr>
              <a:t>Niestety w realiach obecnego rynku, gospodarstwa te przegrywają w nieuczciwej, dumpingowej konkurencji z wysokotowarowymi, uprzemysłowionymi farmami lub importem tańszej żywności.</a:t>
            </a:r>
            <a:r>
              <a:rPr lang="pl-PL" dirty="0">
                <a:effectLst/>
                <a:latin typeface="Arial" panose="020B0604020202020204" pitchFamily="34" charset="0"/>
                <a:cs typeface="Arial" panose="020B0604020202020204" pitchFamily="34" charset="0"/>
              </a:rPr>
              <a:t> Jest to zjawisko niekorzystne zarówno z punktu widzenia tradycyjnej struktury obszarów wiejskich, jak również jakości samej żywności. Dla konsumenta z kolei to szansa na powiązanie kupowanego produktu z konkretnym gospodarstwem rolnym.”</a:t>
            </a:r>
          </a:p>
        </p:txBody>
      </p:sp>
      <p:pic>
        <p:nvPicPr>
          <p:cNvPr id="6" name="Obraz 5">
            <a:extLst>
              <a:ext uri="{FF2B5EF4-FFF2-40B4-BE49-F238E27FC236}">
                <a16:creationId xmlns:a16="http://schemas.microsoft.com/office/drawing/2014/main" id="{4D3A9856-D4FE-8C16-F390-216756EDE980}"/>
              </a:ext>
            </a:extLst>
          </p:cNvPr>
          <p:cNvPicPr>
            <a:picLocks noChangeAspect="1"/>
          </p:cNvPicPr>
          <p:nvPr/>
        </p:nvPicPr>
        <p:blipFill>
          <a:blip r:embed="rId2"/>
          <a:srcRect l="44733" t="9257" r="45252" b="75854"/>
          <a:stretch/>
        </p:blipFill>
        <p:spPr>
          <a:xfrm>
            <a:off x="61040" y="0"/>
            <a:ext cx="1544729" cy="1291905"/>
          </a:xfrm>
          <a:prstGeom prst="rect">
            <a:avLst/>
          </a:prstGeom>
        </p:spPr>
      </p:pic>
      <p:sp>
        <p:nvSpPr>
          <p:cNvPr id="3" name="Prostokąt 2">
            <a:extLst>
              <a:ext uri="{FF2B5EF4-FFF2-40B4-BE49-F238E27FC236}">
                <a16:creationId xmlns:a16="http://schemas.microsoft.com/office/drawing/2014/main" id="{2FA7F634-3AE2-F593-53A8-CFBA5B9C31ED}"/>
              </a:ext>
            </a:extLst>
          </p:cNvPr>
          <p:cNvSpPr/>
          <p:nvPr/>
        </p:nvSpPr>
        <p:spPr>
          <a:xfrm>
            <a:off x="8318036" y="2531106"/>
            <a:ext cx="1518374" cy="1569660"/>
          </a:xfrm>
          <a:prstGeom prst="rect">
            <a:avLst/>
          </a:prstGeom>
          <a:noFill/>
        </p:spPr>
        <p:txBody>
          <a:bodyPr wrap="square" lIns="91440" tIns="45720" rIns="91440" bIns="45720">
            <a:spAutoFit/>
          </a:bodyPr>
          <a:lstStyle/>
          <a:p>
            <a:pPr algn="ctr"/>
            <a:r>
              <a:rPr lang="pl-PL" sz="9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t>
            </a:r>
            <a:endParaRPr lang="pl-PL" sz="9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643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A657-9F11-6255-5F27-102C7D9555A0}"/>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A0E359C0-1CD4-F699-62D9-A6149016AC40}"/>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5" name="pole tekstowe 4">
            <a:extLst>
              <a:ext uri="{FF2B5EF4-FFF2-40B4-BE49-F238E27FC236}">
                <a16:creationId xmlns:a16="http://schemas.microsoft.com/office/drawing/2014/main" id="{A312677B-B45E-06CD-D2E5-64C89E07F909}"/>
              </a:ext>
            </a:extLst>
          </p:cNvPr>
          <p:cNvSpPr txBox="1"/>
          <p:nvPr/>
        </p:nvSpPr>
        <p:spPr>
          <a:xfrm>
            <a:off x="580239" y="1690685"/>
            <a:ext cx="5636003" cy="3170099"/>
          </a:xfrm>
          <a:prstGeom prst="rect">
            <a:avLst/>
          </a:prstGeom>
          <a:noFill/>
        </p:spPr>
        <p:txBody>
          <a:bodyPr wrap="square">
            <a:spAutoFit/>
          </a:bodyPr>
          <a:lstStyle/>
          <a:p>
            <a:r>
              <a:rPr lang="pl-PL" sz="2000" b="1" dirty="0">
                <a:solidFill>
                  <a:schemeClr val="accent1"/>
                </a:solidFill>
                <a:latin typeface="Arial" panose="020B0604020202020204" pitchFamily="34" charset="0"/>
                <a:cs typeface="Arial" panose="020B0604020202020204" pitchFamily="34" charset="0"/>
              </a:rPr>
              <a:t>Żywność ekologiczna</a:t>
            </a:r>
          </a:p>
          <a:p>
            <a:pPr algn="just"/>
            <a:r>
              <a:rPr lang="pl-PL" dirty="0">
                <a:effectLst/>
                <a:latin typeface="Arial" panose="020B0604020202020204" pitchFamily="34" charset="0"/>
                <a:cs typeface="Arial" panose="020B0604020202020204" pitchFamily="34" charset="0"/>
              </a:rPr>
              <a:t> </a:t>
            </a:r>
          </a:p>
          <a:p>
            <a:pPr algn="just"/>
            <a:r>
              <a:rPr lang="pl-PL" dirty="0">
                <a:effectLst/>
                <a:latin typeface="Arial" panose="020B0604020202020204" pitchFamily="34" charset="0"/>
                <a:cs typeface="Arial" panose="020B0604020202020204" pitchFamily="34" charset="0"/>
              </a:rPr>
              <a:t>„Małe i średnie gospodarstwa dysponują sporym potencjałem w zakresie produkcji tradycyjnej, ekologicznej żywności, tj. produkowanej bez udziału środków chemicznych i modyfikacji genetycznych (GMO). Pojawiające się coraz częściej informacje </a:t>
            </a:r>
            <a:br>
              <a:rPr lang="pl-PL" dirty="0">
                <a:effectLst/>
                <a:latin typeface="Arial" panose="020B0604020202020204" pitchFamily="34" charset="0"/>
                <a:cs typeface="Arial" panose="020B0604020202020204" pitchFamily="34" charset="0"/>
              </a:rPr>
            </a:br>
            <a:r>
              <a:rPr lang="pl-PL" dirty="0">
                <a:effectLst/>
                <a:latin typeface="Arial" panose="020B0604020202020204" pitchFamily="34" charset="0"/>
                <a:cs typeface="Arial" panose="020B0604020202020204" pitchFamily="34" charset="0"/>
              </a:rPr>
              <a:t>o metodach uprawy roślin z zastosowaniem szkodliwych nawozów chemicznych sprawiają, że </a:t>
            </a:r>
            <a:r>
              <a:rPr lang="pl-PL" dirty="0">
                <a:solidFill>
                  <a:srgbClr val="FF0000"/>
                </a:solidFill>
                <a:effectLst/>
                <a:latin typeface="Arial" panose="020B0604020202020204" pitchFamily="34" charset="0"/>
                <a:cs typeface="Arial" panose="020B0604020202020204" pitchFamily="34" charset="0"/>
              </a:rPr>
              <a:t>coraz więcej osób świadomie wybiera sprawdzonych dostawców produktów rolnych z lokalnego rynku</a:t>
            </a:r>
            <a:r>
              <a:rPr lang="pl-PL" dirty="0">
                <a:effectLst/>
                <a:latin typeface="Arial" panose="020B0604020202020204" pitchFamily="34" charset="0"/>
                <a:cs typeface="Arial" panose="020B0604020202020204" pitchFamily="34" charset="0"/>
              </a:rPr>
              <a:t>.”</a:t>
            </a:r>
          </a:p>
        </p:txBody>
      </p:sp>
      <p:pic>
        <p:nvPicPr>
          <p:cNvPr id="8" name="Obraz 7">
            <a:extLst>
              <a:ext uri="{FF2B5EF4-FFF2-40B4-BE49-F238E27FC236}">
                <a16:creationId xmlns:a16="http://schemas.microsoft.com/office/drawing/2014/main" id="{3B33BF60-6778-CDB4-B908-5094DA29688F}"/>
              </a:ext>
            </a:extLst>
          </p:cNvPr>
          <p:cNvPicPr>
            <a:picLocks noChangeAspect="1"/>
          </p:cNvPicPr>
          <p:nvPr/>
        </p:nvPicPr>
        <p:blipFill>
          <a:blip r:embed="rId2"/>
          <a:srcRect l="44733" t="9257" r="45252" b="75854"/>
          <a:stretch/>
        </p:blipFill>
        <p:spPr>
          <a:xfrm>
            <a:off x="230659" y="174878"/>
            <a:ext cx="1220637" cy="1020857"/>
          </a:xfrm>
          <a:prstGeom prst="rect">
            <a:avLst/>
          </a:prstGeom>
        </p:spPr>
      </p:pic>
      <p:pic>
        <p:nvPicPr>
          <p:cNvPr id="9" name="Obraz 8">
            <a:extLst>
              <a:ext uri="{FF2B5EF4-FFF2-40B4-BE49-F238E27FC236}">
                <a16:creationId xmlns:a16="http://schemas.microsoft.com/office/drawing/2014/main" id="{028E28ED-047E-DD68-4AE5-68038296AF7F}"/>
              </a:ext>
            </a:extLst>
          </p:cNvPr>
          <p:cNvPicPr>
            <a:picLocks noChangeAspect="1"/>
          </p:cNvPicPr>
          <p:nvPr/>
        </p:nvPicPr>
        <p:blipFill>
          <a:blip r:embed="rId3"/>
          <a:srcRect l="71766" t="19328" r="986" b="48624"/>
          <a:stretch/>
        </p:blipFill>
        <p:spPr>
          <a:xfrm>
            <a:off x="7281645" y="2441197"/>
            <a:ext cx="4177718" cy="2764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Prostokąt 2">
            <a:extLst>
              <a:ext uri="{FF2B5EF4-FFF2-40B4-BE49-F238E27FC236}">
                <a16:creationId xmlns:a16="http://schemas.microsoft.com/office/drawing/2014/main" id="{6255E599-4D70-4764-FAD0-FC0F3A443AE6}"/>
              </a:ext>
            </a:extLst>
          </p:cNvPr>
          <p:cNvSpPr/>
          <p:nvPr/>
        </p:nvSpPr>
        <p:spPr>
          <a:xfrm>
            <a:off x="5763271" y="3786074"/>
            <a:ext cx="1518374" cy="1569660"/>
          </a:xfrm>
          <a:prstGeom prst="rect">
            <a:avLst/>
          </a:prstGeom>
          <a:noFill/>
        </p:spPr>
        <p:txBody>
          <a:bodyPr wrap="square" lIns="91440" tIns="45720" rIns="91440" bIns="45720">
            <a:spAutoFit/>
          </a:bodyPr>
          <a:lstStyle/>
          <a:p>
            <a:pPr algn="ctr"/>
            <a:r>
              <a:rPr lang="pl-PL" sz="9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t>
            </a:r>
            <a:endParaRPr lang="pl-PL" sz="9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34569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0852-46CD-A083-9FBC-3EB7B313C2FF}"/>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7CEE79E7-B142-8E39-3D5C-E8228A050407}"/>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C5845A83-C71E-47DC-254B-394C3B720627}"/>
              </a:ext>
            </a:extLst>
          </p:cNvPr>
          <p:cNvSpPr txBox="1"/>
          <p:nvPr/>
        </p:nvSpPr>
        <p:spPr>
          <a:xfrm>
            <a:off x="1126821" y="981222"/>
            <a:ext cx="4450585" cy="830997"/>
          </a:xfrm>
          <a:prstGeom prst="rect">
            <a:avLst/>
          </a:prstGeom>
          <a:noFill/>
        </p:spPr>
        <p:txBody>
          <a:bodyPr wrap="square">
            <a:spAutoFit/>
          </a:bodyPr>
          <a:lstStyle/>
          <a:p>
            <a:r>
              <a:rPr lang="pl-PL" sz="2400" b="1" dirty="0">
                <a:solidFill>
                  <a:srgbClr val="C00000"/>
                </a:solidFill>
                <a:latin typeface="Arial" panose="020B0604020202020204" pitchFamily="34" charset="0"/>
                <a:cs typeface="Arial" panose="020B0604020202020204" pitchFamily="34" charset="0"/>
              </a:rPr>
              <a:t>Co rozumiemy pod pojęciem </a:t>
            </a:r>
          </a:p>
          <a:p>
            <a:r>
              <a:rPr lang="pl-PL" sz="2400" b="1" dirty="0">
                <a:solidFill>
                  <a:srgbClr val="C00000"/>
                </a:solidFill>
                <a:latin typeface="Arial" panose="020B0604020202020204" pitchFamily="34" charset="0"/>
                <a:cs typeface="Arial" panose="020B0604020202020204" pitchFamily="34" charset="0"/>
              </a:rPr>
              <a:t>„krótkie łańcuchy dostaw”? </a:t>
            </a:r>
            <a:endParaRPr lang="pl-PL" sz="2400" dirty="0">
              <a:solidFill>
                <a:srgbClr val="C00000"/>
              </a:solidFill>
              <a:latin typeface="Arial" panose="020B06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AC88F4D7-42F1-3A51-AD5F-4A961BB9EAEB}"/>
              </a:ext>
            </a:extLst>
          </p:cNvPr>
          <p:cNvSpPr txBox="1"/>
          <p:nvPr/>
        </p:nvSpPr>
        <p:spPr>
          <a:xfrm>
            <a:off x="397079" y="2259395"/>
            <a:ext cx="6674841" cy="1477328"/>
          </a:xfrm>
          <a:prstGeom prst="rect">
            <a:avLst/>
          </a:prstGeom>
          <a:noFill/>
        </p:spPr>
        <p:txBody>
          <a:bodyPr wrap="square">
            <a:spAutoFit/>
          </a:bodyPr>
          <a:lstStyle/>
          <a:p>
            <a:pPr algn="just"/>
            <a:r>
              <a:rPr lang="pl-PL" dirty="0">
                <a:latin typeface="Arial" panose="020B0604020202020204" pitchFamily="34" charset="0"/>
                <a:cs typeface="Arial" panose="020B0604020202020204" pitchFamily="34" charset="0"/>
              </a:rPr>
              <a:t>„łańcuch z udziałem ograniczonej liczby </a:t>
            </a:r>
            <a:r>
              <a:rPr lang="pl-PL" dirty="0">
                <a:solidFill>
                  <a:srgbClr val="FF0000"/>
                </a:solidFill>
                <a:latin typeface="Arial" panose="020B0604020202020204" pitchFamily="34" charset="0"/>
                <a:cs typeface="Arial" panose="020B0604020202020204" pitchFamily="34" charset="0"/>
              </a:rPr>
              <a:t>podmiotów gospodarczych, zobowiązujących się do współpracy</a:t>
            </a:r>
            <a:r>
              <a:rPr lang="pl-PL" dirty="0">
                <a:latin typeface="Arial" panose="020B0604020202020204" pitchFamily="34" charset="0"/>
                <a:cs typeface="Arial" panose="020B0604020202020204" pitchFamily="34" charset="0"/>
              </a:rPr>
              <a:t>, lokalnego rozwoju gospodarczego, </a:t>
            </a:r>
            <a:r>
              <a:rPr lang="pl-PL" dirty="0">
                <a:solidFill>
                  <a:srgbClr val="FF0000"/>
                </a:solidFill>
                <a:latin typeface="Arial" panose="020B0604020202020204" pitchFamily="34" charset="0"/>
                <a:cs typeface="Arial" panose="020B0604020202020204" pitchFamily="34" charset="0"/>
              </a:rPr>
              <a:t>połączonych bliskimi relacjami </a:t>
            </a:r>
            <a:r>
              <a:rPr lang="pl-PL" dirty="0">
                <a:latin typeface="Arial" panose="020B0604020202020204" pitchFamily="34" charset="0"/>
                <a:cs typeface="Arial" panose="020B0604020202020204" pitchFamily="34" charset="0"/>
              </a:rPr>
              <a:t>geograficznymi i społecznymi pomiędzy </a:t>
            </a:r>
            <a:r>
              <a:rPr lang="pl-PL" dirty="0">
                <a:solidFill>
                  <a:srgbClr val="FF0000"/>
                </a:solidFill>
                <a:latin typeface="Arial" panose="020B0604020202020204" pitchFamily="34" charset="0"/>
                <a:cs typeface="Arial" panose="020B0604020202020204" pitchFamily="34" charset="0"/>
              </a:rPr>
              <a:t>producentami, przetwórcami i konsumentami</a:t>
            </a:r>
            <a:r>
              <a:rPr lang="pl-PL" dirty="0">
                <a:latin typeface="Arial" panose="020B0604020202020204" pitchFamily="34" charset="0"/>
                <a:cs typeface="Arial" panose="020B0604020202020204" pitchFamily="34" charset="0"/>
              </a:rPr>
              <a:t>”</a:t>
            </a:r>
          </a:p>
        </p:txBody>
      </p:sp>
      <p:sp>
        <p:nvSpPr>
          <p:cNvPr id="5" name="pole tekstowe 4">
            <a:extLst>
              <a:ext uri="{FF2B5EF4-FFF2-40B4-BE49-F238E27FC236}">
                <a16:creationId xmlns:a16="http://schemas.microsoft.com/office/drawing/2014/main" id="{D86D9FB4-26F7-B38A-3ADA-3230EED6B694}"/>
              </a:ext>
            </a:extLst>
          </p:cNvPr>
          <p:cNvSpPr txBox="1"/>
          <p:nvPr/>
        </p:nvSpPr>
        <p:spPr>
          <a:xfrm>
            <a:off x="251670" y="5117859"/>
            <a:ext cx="6551802" cy="600164"/>
          </a:xfrm>
          <a:prstGeom prst="rect">
            <a:avLst/>
          </a:prstGeom>
          <a:noFill/>
        </p:spPr>
        <p:txBody>
          <a:bodyPr wrap="square">
            <a:spAutoFit/>
          </a:bodyPr>
          <a:lstStyle/>
          <a:p>
            <a:pPr algn="just"/>
            <a:r>
              <a:rPr lang="pl-PL" sz="1100" dirty="0">
                <a:latin typeface="Arial" panose="020B0604020202020204" pitchFamily="34" charset="0"/>
                <a:cs typeface="Arial" panose="020B0604020202020204" pitchFamily="34" charset="0"/>
              </a:rPr>
              <a:t>Rozporządzenie Parlamentu Europejskiego i Rady (UE) nr 1305/2013 z dnia 17 grudnia 2013 r.</a:t>
            </a:r>
          </a:p>
          <a:p>
            <a:pPr algn="just"/>
            <a:r>
              <a:rPr lang="pl-PL" sz="1100" dirty="0">
                <a:latin typeface="Arial" panose="020B0604020202020204" pitchFamily="34" charset="0"/>
                <a:cs typeface="Arial" panose="020B0604020202020204" pitchFamily="34" charset="0"/>
              </a:rPr>
              <a:t>w sprawie Wsparcia Rozwoju Obszarów Wiejskich przez Europejski Fundusz Rolny na rzecz Rozwoju</a:t>
            </a:r>
          </a:p>
          <a:p>
            <a:pPr algn="just"/>
            <a:r>
              <a:rPr lang="pl-PL" sz="1100" dirty="0">
                <a:latin typeface="Arial" panose="020B0604020202020204" pitchFamily="34" charset="0"/>
                <a:cs typeface="Arial" panose="020B0604020202020204" pitchFamily="34" charset="0"/>
              </a:rPr>
              <a:t>Obszarów Wiejskich (EFRROW) i uchylające Rozporządzenie Rady (WE) nr 1698/2005 [l 347/487].</a:t>
            </a:r>
          </a:p>
        </p:txBody>
      </p:sp>
      <p:pic>
        <p:nvPicPr>
          <p:cNvPr id="7" name="Obraz 6">
            <a:extLst>
              <a:ext uri="{FF2B5EF4-FFF2-40B4-BE49-F238E27FC236}">
                <a16:creationId xmlns:a16="http://schemas.microsoft.com/office/drawing/2014/main" id="{E153F0E6-C10D-12F0-B0F4-7A9D09E67FB4}"/>
              </a:ext>
            </a:extLst>
          </p:cNvPr>
          <p:cNvPicPr>
            <a:picLocks noChangeAspect="1"/>
          </p:cNvPicPr>
          <p:nvPr/>
        </p:nvPicPr>
        <p:blipFill>
          <a:blip r:embed="rId2"/>
          <a:stretch>
            <a:fillRect/>
          </a:stretch>
        </p:blipFill>
        <p:spPr>
          <a:xfrm>
            <a:off x="6652135" y="1193494"/>
            <a:ext cx="5413695" cy="36091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Prostokąt 2">
            <a:extLst>
              <a:ext uri="{FF2B5EF4-FFF2-40B4-BE49-F238E27FC236}">
                <a16:creationId xmlns:a16="http://schemas.microsoft.com/office/drawing/2014/main" id="{DDCD757D-42FB-0240-D2F2-1C77E6E5FDB4}"/>
              </a:ext>
            </a:extLst>
          </p:cNvPr>
          <p:cNvSpPr/>
          <p:nvPr/>
        </p:nvSpPr>
        <p:spPr>
          <a:xfrm>
            <a:off x="2984304" y="3484844"/>
            <a:ext cx="1518374" cy="1569660"/>
          </a:xfrm>
          <a:prstGeom prst="rect">
            <a:avLst/>
          </a:prstGeom>
          <a:noFill/>
        </p:spPr>
        <p:txBody>
          <a:bodyPr wrap="square" lIns="91440" tIns="45720" rIns="91440" bIns="45720">
            <a:spAutoFit/>
          </a:bodyPr>
          <a:lstStyle/>
          <a:p>
            <a:pPr algn="ctr"/>
            <a:r>
              <a:rPr lang="pl-PL" sz="9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t>
            </a:r>
            <a:endParaRPr lang="pl-PL" sz="9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565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E1EF-0058-AEEF-8B0C-DA3F24E997FB}"/>
            </a:ext>
          </a:extLst>
        </p:cNvPr>
        <p:cNvGrpSpPr/>
        <p:nvPr/>
      </p:nvGrpSpPr>
      <p:grpSpPr>
        <a:xfrm>
          <a:off x="0" y="0"/>
          <a:ext cx="0" cy="0"/>
          <a:chOff x="0" y="0"/>
          <a:chExt cx="0" cy="0"/>
        </a:xfrm>
      </p:grpSpPr>
      <p:sp>
        <p:nvSpPr>
          <p:cNvPr id="2" name="Podtytuł 4">
            <a:extLst>
              <a:ext uri="{FF2B5EF4-FFF2-40B4-BE49-F238E27FC236}">
                <a16:creationId xmlns:a16="http://schemas.microsoft.com/office/drawing/2014/main" id="{224AD9C4-9ABE-B82D-911A-0CC77D836751}"/>
              </a:ext>
            </a:extLst>
          </p:cNvPr>
          <p:cNvSpPr txBox="1">
            <a:spLocks/>
          </p:cNvSpPr>
          <p:nvPr/>
        </p:nvSpPr>
        <p:spPr>
          <a:xfrm>
            <a:off x="7210689" y="6121902"/>
            <a:ext cx="4981311" cy="977621"/>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l-PL" sz="1100" dirty="0">
              <a:solidFill>
                <a:schemeClr val="bg1"/>
              </a:solidFill>
            </a:endParaRPr>
          </a:p>
        </p:txBody>
      </p:sp>
      <p:sp>
        <p:nvSpPr>
          <p:cNvPr id="10" name="pole tekstowe 9">
            <a:extLst>
              <a:ext uri="{FF2B5EF4-FFF2-40B4-BE49-F238E27FC236}">
                <a16:creationId xmlns:a16="http://schemas.microsoft.com/office/drawing/2014/main" id="{40A24830-F367-8B04-6BF4-4DF6839FD8A2}"/>
              </a:ext>
            </a:extLst>
          </p:cNvPr>
          <p:cNvSpPr txBox="1"/>
          <p:nvPr/>
        </p:nvSpPr>
        <p:spPr>
          <a:xfrm>
            <a:off x="1513400" y="1054428"/>
            <a:ext cx="4450585" cy="830997"/>
          </a:xfrm>
          <a:prstGeom prst="rect">
            <a:avLst/>
          </a:prstGeom>
          <a:noFill/>
        </p:spPr>
        <p:txBody>
          <a:bodyPr wrap="square">
            <a:spAutoFit/>
          </a:bodyPr>
          <a:lstStyle/>
          <a:p>
            <a:r>
              <a:rPr lang="pl-PL" sz="2400" b="1" dirty="0">
                <a:solidFill>
                  <a:schemeClr val="accent1"/>
                </a:solidFill>
                <a:latin typeface="Arial" panose="020B0604020202020204" pitchFamily="34" charset="0"/>
                <a:cs typeface="Arial" panose="020B0604020202020204" pitchFamily="34" charset="0"/>
              </a:rPr>
              <a:t>Co rozumiemy pod pojęciem </a:t>
            </a:r>
          </a:p>
          <a:p>
            <a:r>
              <a:rPr lang="pl-PL" sz="2400" b="1" dirty="0">
                <a:solidFill>
                  <a:schemeClr val="accent1"/>
                </a:solidFill>
                <a:latin typeface="Arial" panose="020B0604020202020204" pitchFamily="34" charset="0"/>
                <a:cs typeface="Arial" panose="020B0604020202020204" pitchFamily="34" charset="0"/>
              </a:rPr>
              <a:t>„krótkie łańcuchy dostaw”? </a:t>
            </a:r>
            <a:endParaRPr lang="pl-PL" sz="2400" dirty="0">
              <a:solidFill>
                <a:schemeClr val="accent1"/>
              </a:solidFill>
              <a:latin typeface="Arial" panose="020B06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5F8DD85A-0591-1FD1-E8E1-EAB0F35F34F7}"/>
              </a:ext>
            </a:extLst>
          </p:cNvPr>
          <p:cNvSpPr txBox="1"/>
          <p:nvPr/>
        </p:nvSpPr>
        <p:spPr>
          <a:xfrm>
            <a:off x="397079" y="2259395"/>
            <a:ext cx="6683229" cy="1477328"/>
          </a:xfrm>
          <a:prstGeom prst="rect">
            <a:avLst/>
          </a:prstGeom>
          <a:noFill/>
        </p:spPr>
        <p:txBody>
          <a:bodyPr wrap="square">
            <a:spAutoFit/>
          </a:bodyPr>
          <a:lstStyle/>
          <a:p>
            <a:pPr algn="just"/>
            <a:r>
              <a:rPr lang="pl-PL" dirty="0">
                <a:latin typeface="Arial" panose="020B0604020202020204" pitchFamily="34" charset="0"/>
                <a:cs typeface="Arial" panose="020B0604020202020204" pitchFamily="34" charset="0"/>
              </a:rPr>
              <a:t>„to zorganizowany system produkcji, przetwórstwa, dystrybucji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sprzedaży żywności, który </a:t>
            </a:r>
            <a:r>
              <a:rPr lang="pl-PL" dirty="0">
                <a:solidFill>
                  <a:srgbClr val="FF0000"/>
                </a:solidFill>
                <a:latin typeface="Arial" panose="020B0604020202020204" pitchFamily="34" charset="0"/>
                <a:cs typeface="Arial" panose="020B0604020202020204" pitchFamily="34" charset="0"/>
              </a:rPr>
              <a:t>polega na łączeniu producentów żywności z określonego regionu bezpośrednio z konsumentami</a:t>
            </a:r>
            <a:r>
              <a:rPr lang="pl-PL" dirty="0">
                <a:latin typeface="Arial" panose="020B0604020202020204" pitchFamily="34" charset="0"/>
                <a:cs typeface="Arial" panose="020B0604020202020204" pitchFamily="34" charset="0"/>
              </a:rPr>
              <a:t>, którzy poszukują świeżej i smacznej żywności bez chemii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wiadomego pochodzenia” ”</a:t>
            </a:r>
          </a:p>
        </p:txBody>
      </p:sp>
      <p:sp>
        <p:nvSpPr>
          <p:cNvPr id="5" name="pole tekstowe 4">
            <a:extLst>
              <a:ext uri="{FF2B5EF4-FFF2-40B4-BE49-F238E27FC236}">
                <a16:creationId xmlns:a16="http://schemas.microsoft.com/office/drawing/2014/main" id="{AC1EA033-CF6C-AAB1-9C0F-1844E545927A}"/>
              </a:ext>
            </a:extLst>
          </p:cNvPr>
          <p:cNvSpPr txBox="1"/>
          <p:nvPr/>
        </p:nvSpPr>
        <p:spPr>
          <a:xfrm>
            <a:off x="251670" y="5117859"/>
            <a:ext cx="6551802" cy="600164"/>
          </a:xfrm>
          <a:prstGeom prst="rect">
            <a:avLst/>
          </a:prstGeom>
          <a:noFill/>
        </p:spPr>
        <p:txBody>
          <a:bodyPr wrap="square">
            <a:spAutoFit/>
          </a:bodyPr>
          <a:lstStyle/>
          <a:p>
            <a:pPr algn="just"/>
            <a:r>
              <a:rPr lang="pl-PL" sz="1100" dirty="0">
                <a:latin typeface="Arial" panose="020B0604020202020204" pitchFamily="34" charset="0"/>
                <a:cs typeface="Arial" panose="020B0604020202020204" pitchFamily="34" charset="0"/>
              </a:rPr>
              <a:t> R. Serafin, D. </a:t>
            </a:r>
            <a:r>
              <a:rPr lang="pl-PL" sz="1100" dirty="0" err="1">
                <a:latin typeface="Arial" panose="020B0604020202020204" pitchFamily="34" charset="0"/>
                <a:cs typeface="Arial" panose="020B0604020202020204" pitchFamily="34" charset="0"/>
              </a:rPr>
              <a:t>Pilis</a:t>
            </a:r>
            <a:r>
              <a:rPr lang="pl-PL" sz="1100" dirty="0">
                <a:latin typeface="Arial" panose="020B0604020202020204" pitchFamily="34" charset="0"/>
                <a:cs typeface="Arial" panose="020B0604020202020204" pitchFamily="34" charset="0"/>
              </a:rPr>
              <a:t>: Przegląd inspirujących przykładów systemów krótkich łańcuchów dostaw żywności</a:t>
            </a:r>
          </a:p>
          <a:p>
            <a:pPr algn="just"/>
            <a:r>
              <a:rPr lang="pl-PL" sz="1100" dirty="0">
                <a:latin typeface="Arial" panose="020B0604020202020204" pitchFamily="34" charset="0"/>
                <a:cs typeface="Arial" panose="020B0604020202020204" pitchFamily="34" charset="0"/>
              </a:rPr>
              <a:t>(KŁŻ) z innych krajów UE dla potrzeb kampanii Wiedz i Mądrze Jedz. Centrum Doradztwa Rolniczego</a:t>
            </a:r>
          </a:p>
          <a:p>
            <a:pPr algn="just"/>
            <a:r>
              <a:rPr lang="pl-PL" sz="1100" dirty="0">
                <a:latin typeface="Arial" panose="020B0604020202020204" pitchFamily="34" charset="0"/>
                <a:cs typeface="Arial" panose="020B0604020202020204" pitchFamily="34" charset="0"/>
              </a:rPr>
              <a:t>w Brwinowie Oddział w Krakowie, Kraków 2020</a:t>
            </a:r>
          </a:p>
        </p:txBody>
      </p:sp>
      <p:pic>
        <p:nvPicPr>
          <p:cNvPr id="4" name="Obraz 3">
            <a:extLst>
              <a:ext uri="{FF2B5EF4-FFF2-40B4-BE49-F238E27FC236}">
                <a16:creationId xmlns:a16="http://schemas.microsoft.com/office/drawing/2014/main" id="{54193DD9-5B92-027C-A4E9-2B2E1D005EF2}"/>
              </a:ext>
            </a:extLst>
          </p:cNvPr>
          <p:cNvPicPr>
            <a:picLocks noChangeAspect="1"/>
          </p:cNvPicPr>
          <p:nvPr/>
        </p:nvPicPr>
        <p:blipFill>
          <a:blip r:embed="rId2"/>
          <a:stretch>
            <a:fillRect/>
          </a:stretch>
        </p:blipFill>
        <p:spPr>
          <a:xfrm rot="5400000">
            <a:off x="7471269" y="1340368"/>
            <a:ext cx="4660084" cy="34950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Prostokąt 2">
            <a:extLst>
              <a:ext uri="{FF2B5EF4-FFF2-40B4-BE49-F238E27FC236}">
                <a16:creationId xmlns:a16="http://schemas.microsoft.com/office/drawing/2014/main" id="{A66D1629-685A-59C8-7B17-95B5D1EC1283}"/>
              </a:ext>
            </a:extLst>
          </p:cNvPr>
          <p:cNvSpPr/>
          <p:nvPr/>
        </p:nvSpPr>
        <p:spPr>
          <a:xfrm>
            <a:off x="6573680" y="2079802"/>
            <a:ext cx="1518374" cy="1569660"/>
          </a:xfrm>
          <a:prstGeom prst="rect">
            <a:avLst/>
          </a:prstGeom>
          <a:noFill/>
        </p:spPr>
        <p:txBody>
          <a:bodyPr wrap="square" lIns="91440" tIns="45720" rIns="91440" bIns="45720">
            <a:spAutoFit/>
          </a:bodyPr>
          <a:lstStyle/>
          <a:p>
            <a:pPr algn="ctr"/>
            <a:r>
              <a:rPr lang="pl-PL" sz="9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t>
            </a:r>
            <a:endParaRPr lang="pl-PL" sz="9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763194586"/>
      </p:ext>
    </p:extLst>
  </p:cSld>
  <p:clrMapOvr>
    <a:masterClrMapping/>
  </p:clrMapOvr>
</p:sld>
</file>

<file path=ppt/theme/theme1.xml><?xml version="1.0" encoding="utf-8"?>
<a:theme xmlns:a="http://schemas.openxmlformats.org/drawingml/2006/main" name="Galeri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TM10001114[[fn=Galeria]]</Template>
  <TotalTime>4442</TotalTime>
  <Words>2012</Words>
  <Application>Microsoft Office PowerPoint</Application>
  <PresentationFormat>Panoramiczny</PresentationFormat>
  <Paragraphs>137</Paragraphs>
  <Slides>24</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24</vt:i4>
      </vt:variant>
    </vt:vector>
  </HeadingPairs>
  <TitlesOfParts>
    <vt:vector size="31" baseType="lpstr">
      <vt:lpstr>Arial</vt:lpstr>
      <vt:lpstr>Calibri</vt:lpstr>
      <vt:lpstr>Corbel Light</vt:lpstr>
      <vt:lpstr>Gill Sans MT</vt:lpstr>
      <vt:lpstr>Times New Roman</vt:lpstr>
      <vt:lpstr>Wingdings</vt:lpstr>
      <vt:lpstr>Galeria</vt:lpstr>
      <vt:lpstr>Krótkie łańcuchy dostaw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Podkarpackie Produkty tradycyjne</dc:title>
  <dc:creator>Dariusz Kamiński</dc:creator>
  <cp:lastModifiedBy>Adamska Beata</cp:lastModifiedBy>
  <cp:revision>158</cp:revision>
  <dcterms:created xsi:type="dcterms:W3CDTF">2020-04-28T06:01:27Z</dcterms:created>
  <dcterms:modified xsi:type="dcterms:W3CDTF">2025-01-17T10:27:35Z</dcterms:modified>
</cp:coreProperties>
</file>