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333" r:id="rId3"/>
    <p:sldId id="349" r:id="rId4"/>
    <p:sldId id="295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80"/>
    </p:cViewPr>
  </p:sorterViewPr>
  <p:notesViewPr>
    <p:cSldViewPr snapToGrid="0">
      <p:cViewPr>
        <p:scale>
          <a:sx n="214" d="100"/>
          <a:sy n="214" d="100"/>
        </p:scale>
        <p:origin x="1098" y="-35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34DB-6EB3-4483-8F62-3AA6A175996C}" type="datetimeFigureOut">
              <a:rPr lang="pl-PL" smtClean="0"/>
              <a:t>2025-01-17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3786C-92C2-4680-A120-39FE1DB6CD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84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6.jpg"/><Relationship Id="rId7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1906BF5C-FD6A-461E-868C-281F98ECE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5428">
            <a:off x="9309326" y="675255"/>
            <a:ext cx="3124318" cy="2495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FB36AB0-98AA-41BC-A3B9-40A3E065C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2415921"/>
            <a:ext cx="3849296" cy="2721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dtytuł 4">
            <a:extLst>
              <a:ext uri="{FF2B5EF4-FFF2-40B4-BE49-F238E27FC236}">
                <a16:creationId xmlns:a16="http://schemas.microsoft.com/office/drawing/2014/main" id="{D34C1EEE-77C8-674D-974E-12029061D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1036" y="365669"/>
            <a:ext cx="2151425" cy="374190"/>
          </a:xfrm>
        </p:spPr>
        <p:txBody>
          <a:bodyPr/>
          <a:lstStyle/>
          <a:p>
            <a:r>
              <a:rPr lang="pl-PL" sz="1100" dirty="0"/>
              <a:t>Trzebownisko, 19.12.2024 r.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1B76AC3-05EC-0A82-C028-21139B1B09B8}"/>
              </a:ext>
            </a:extLst>
          </p:cNvPr>
          <p:cNvSpPr txBox="1">
            <a:spLocks/>
          </p:cNvSpPr>
          <p:nvPr/>
        </p:nvSpPr>
        <p:spPr>
          <a:xfrm>
            <a:off x="1049311" y="2649123"/>
            <a:ext cx="5742061" cy="551039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 Przetwórstwo w RHD</a:t>
            </a:r>
            <a:endParaRPr lang="pl-PL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4859C4FD-F1DD-63EE-ADA3-59B6217104F5}"/>
              </a:ext>
            </a:extLst>
          </p:cNvPr>
          <p:cNvSpPr txBox="1">
            <a:spLocks/>
          </p:cNvSpPr>
          <p:nvPr/>
        </p:nvSpPr>
        <p:spPr>
          <a:xfrm>
            <a:off x="5877404" y="-120381"/>
            <a:ext cx="6322403" cy="532592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Konferencja pt.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Rolniczy handel detaliczny</a:t>
            </a:r>
            <a:endParaRPr lang="pl-PL" dirty="0"/>
          </a:p>
        </p:txBody>
      </p:sp>
      <p:sp>
        <p:nvSpPr>
          <p:cNvPr id="11" name="Podtytuł 4">
            <a:extLst>
              <a:ext uri="{FF2B5EF4-FFF2-40B4-BE49-F238E27FC236}">
                <a16:creationId xmlns:a16="http://schemas.microsoft.com/office/drawing/2014/main" id="{963E6DA9-96DA-E822-58A7-995B8DA56ACA}"/>
              </a:ext>
            </a:extLst>
          </p:cNvPr>
          <p:cNvSpPr txBox="1">
            <a:spLocks/>
          </p:cNvSpPr>
          <p:nvPr/>
        </p:nvSpPr>
        <p:spPr>
          <a:xfrm>
            <a:off x="7279199" y="5392060"/>
            <a:ext cx="4981311" cy="977621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pl-PL" sz="1100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8C145D1-0BBD-0298-9A6C-3A4ABFE90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6" y="28320"/>
            <a:ext cx="2010293" cy="1918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3E4FBAD-1BDB-FEDB-9042-343D485F4B1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57593" y="1120882"/>
            <a:ext cx="2674883" cy="85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95A51DB3-8629-91EC-C7A5-4B4551D760D9}"/>
              </a:ext>
            </a:extLst>
          </p:cNvPr>
          <p:cNvSpPr/>
          <p:nvPr/>
        </p:nvSpPr>
        <p:spPr>
          <a:xfrm>
            <a:off x="44716" y="1901117"/>
            <a:ext cx="4502117" cy="143096"/>
          </a:xfrm>
          <a:prstGeom prst="rect">
            <a:avLst/>
          </a:prstGeom>
          <a:solidFill>
            <a:srgbClr val="CBCBC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42B4920-CBF0-D29C-35B4-25BC23C26679}"/>
              </a:ext>
            </a:extLst>
          </p:cNvPr>
          <p:cNvSpPr txBox="1"/>
          <p:nvPr/>
        </p:nvSpPr>
        <p:spPr>
          <a:xfrm>
            <a:off x="2570855" y="308420"/>
            <a:ext cx="5821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pl-PL" sz="54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C2ED128-D72E-B499-000E-7F490A60059E}"/>
              </a:ext>
            </a:extLst>
          </p:cNvPr>
          <p:cNvSpPr txBox="1"/>
          <p:nvPr/>
        </p:nvSpPr>
        <p:spPr>
          <a:xfrm>
            <a:off x="2942242" y="508547"/>
            <a:ext cx="3967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>
                <a:latin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pl-PL" sz="5400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D5E6663-D15B-E3E8-171C-EF38350F9FA9}"/>
              </a:ext>
            </a:extLst>
          </p:cNvPr>
          <p:cNvSpPr txBox="1"/>
          <p:nvPr/>
        </p:nvSpPr>
        <p:spPr>
          <a:xfrm>
            <a:off x="3338161" y="308420"/>
            <a:ext cx="5821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pl-PL" sz="54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CC47C55-412A-D48E-09B7-40443867E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22407">
            <a:off x="7185506" y="1120478"/>
            <a:ext cx="3966587" cy="2660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0925A1F-1B23-59B6-9F0C-EE418F74D0AF}"/>
              </a:ext>
            </a:extLst>
          </p:cNvPr>
          <p:cNvSpPr txBox="1"/>
          <p:nvPr/>
        </p:nvSpPr>
        <p:spPr>
          <a:xfrm>
            <a:off x="602506" y="3657838"/>
            <a:ext cx="66356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potencjalne korzyści wprowadzania na rynek zdrowej i smacznej żywności</a:t>
            </a:r>
            <a:endParaRPr lang="pl-PL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9C7CE75-7174-896A-2835-C4BAEE3BEE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24" y="4700592"/>
            <a:ext cx="597535" cy="391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4A8FF26-02AB-D644-1DCA-96C44310B89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4721" y="4715080"/>
            <a:ext cx="723900" cy="37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A29E7F4-57CB-82EC-7C6E-E320734A057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65696" y="4715079"/>
            <a:ext cx="915795" cy="37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D4D7594-6A9D-074B-0AC2-E17F8C89E78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48566" y="4715079"/>
            <a:ext cx="723901" cy="39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8261215-CA2C-BEEB-883C-D7FA5C450539}"/>
              </a:ext>
            </a:extLst>
          </p:cNvPr>
          <p:cNvSpPr txBox="1"/>
          <p:nvPr/>
        </p:nvSpPr>
        <p:spPr>
          <a:xfrm>
            <a:off x="388189" y="5137910"/>
            <a:ext cx="6337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„Europejski Fundusz Rolny na rzecz Rozwoju Obszarów Wiejskich: Europa inwestująca w obszary wiejskie”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8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828D2-B920-4AFB-D948-17FFC46FF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4">
            <a:extLst>
              <a:ext uri="{FF2B5EF4-FFF2-40B4-BE49-F238E27FC236}">
                <a16:creationId xmlns:a16="http://schemas.microsoft.com/office/drawing/2014/main" id="{2D0CE7B8-8D3C-BE76-FB35-46DF19EE905C}"/>
              </a:ext>
            </a:extLst>
          </p:cNvPr>
          <p:cNvSpPr txBox="1">
            <a:spLocks/>
          </p:cNvSpPr>
          <p:nvPr/>
        </p:nvSpPr>
        <p:spPr>
          <a:xfrm>
            <a:off x="7210689" y="6121902"/>
            <a:ext cx="4981311" cy="977621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pl-PL" sz="1100" dirty="0">
              <a:solidFill>
                <a:schemeClr val="bg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3B437FA-F384-0A1B-8B52-A6CD10A05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1" y="34033"/>
            <a:ext cx="1422810" cy="1357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2F0A581-7784-2A80-1521-BA34EA54CF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8781" y="807848"/>
            <a:ext cx="1943477" cy="62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EFDB915-B558-C8C8-3CCD-5AF6D214A401}"/>
              </a:ext>
            </a:extLst>
          </p:cNvPr>
          <p:cNvSpPr/>
          <p:nvPr/>
        </p:nvSpPr>
        <p:spPr>
          <a:xfrm>
            <a:off x="105847" y="1379892"/>
            <a:ext cx="1463457" cy="103969"/>
          </a:xfrm>
          <a:prstGeom prst="rect">
            <a:avLst/>
          </a:prstGeom>
          <a:solidFill>
            <a:srgbClr val="CBCBC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579D338-293B-D309-A912-23E82DD7DC85}"/>
              </a:ext>
            </a:extLst>
          </p:cNvPr>
          <p:cNvSpPr txBox="1"/>
          <p:nvPr/>
        </p:nvSpPr>
        <p:spPr>
          <a:xfrm>
            <a:off x="1487227" y="72874"/>
            <a:ext cx="189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pl-PL" sz="54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63398CC-4571-420B-F111-CE7B69DE8775}"/>
              </a:ext>
            </a:extLst>
          </p:cNvPr>
          <p:cNvSpPr txBox="1"/>
          <p:nvPr/>
        </p:nvSpPr>
        <p:spPr>
          <a:xfrm>
            <a:off x="1889013" y="196532"/>
            <a:ext cx="128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>
                <a:latin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pl-PL" sz="5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7DF03FF-189F-ED2A-020C-6D937BFF7E79}"/>
              </a:ext>
            </a:extLst>
          </p:cNvPr>
          <p:cNvSpPr txBox="1"/>
          <p:nvPr/>
        </p:nvSpPr>
        <p:spPr>
          <a:xfrm>
            <a:off x="2280997" y="72874"/>
            <a:ext cx="189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pl-PL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64D7D1-713D-AD99-77D9-27A6F5BA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014" y="1673516"/>
            <a:ext cx="9151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MiniPrzetwórstwo</a:t>
            </a:r>
            <a:r>
              <a:rPr lang="pl-PL" alt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poziomie gospodarstw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616E0F7-24E7-21C0-E436-6BBE9F318F70}"/>
              </a:ext>
            </a:extLst>
          </p:cNvPr>
          <p:cNvSpPr txBox="1"/>
          <p:nvPr/>
        </p:nvSpPr>
        <p:spPr>
          <a:xfrm>
            <a:off x="494783" y="2266466"/>
            <a:ext cx="1129158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Działalność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związana z przetwarzaniem </a:t>
            </a:r>
            <a:r>
              <a:rPr kumimoji="0" lang="pl-PL" altLang="pl-PL" sz="2000" b="1" i="0" u="sng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wyłącznie</a:t>
            </a:r>
            <a:r>
              <a:rPr kumimoji="0" lang="pl-PL" altLang="pl-PL" sz="2000" b="0" i="0" u="sng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własnych surowców, lub z </a:t>
            </a:r>
            <a:r>
              <a:rPr kumimoji="0" lang="pl-PL" altLang="pl-PL" sz="2000" b="1" i="0" u="sng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udziałem</a:t>
            </a:r>
            <a:r>
              <a:rPr kumimoji="0" lang="pl-PL" altLang="pl-PL" sz="2000" b="0" i="0" u="sng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20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własnych surowców, która odbywa się w małej skali (</a:t>
            </a:r>
            <a:r>
              <a:rPr kumimoji="0" lang="pl-PL" altLang="pl-PL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drobna produkcja domowa lub produkcja rzemieślnicza).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0F2B4AD-8921-5736-7D07-F3EBB0693E71}"/>
              </a:ext>
            </a:extLst>
          </p:cNvPr>
          <p:cNvSpPr txBox="1"/>
          <p:nvPr/>
        </p:nvSpPr>
        <p:spPr>
          <a:xfrm>
            <a:off x="494783" y="3233301"/>
            <a:ext cx="1129158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Przetwórstwo przydomowe lub na własny użytek ma wiele zalet:</a:t>
            </a:r>
            <a:endParaRPr kumimoji="0" lang="pl-PL" altLang="pl-PL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C739AD5-49D0-0369-D9D1-6B901F212DF1}"/>
              </a:ext>
            </a:extLst>
          </p:cNvPr>
          <p:cNvSpPr txBox="1"/>
          <p:nvPr/>
        </p:nvSpPr>
        <p:spPr>
          <a:xfrm>
            <a:off x="494783" y="3791542"/>
            <a:ext cx="1129158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Pozwala zachować sezonowe owoce i warzywa w formie przetworów przez cały rok, zatem wydłużamy ich okres przydatności do spożycia. </a:t>
            </a:r>
            <a:endParaRPr kumimoji="0" lang="pl-PL" altLang="pl-PL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E63321D-86B7-DBD0-4A62-DC90F98457DF}"/>
              </a:ext>
            </a:extLst>
          </p:cNvPr>
          <p:cNvSpPr txBox="1"/>
          <p:nvPr/>
        </p:nvSpPr>
        <p:spPr>
          <a:xfrm>
            <a:off x="494783" y="4734975"/>
            <a:ext cx="1129158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Uszlachetniamy smak dzięki dodatkom wielu składników wzbogacających (zioła, naturalne przyprawy. </a:t>
            </a:r>
            <a:endParaRPr kumimoji="0" lang="pl-PL" altLang="pl-PL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2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3087D-3B03-CCA8-2D46-7F34B1D8E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4">
            <a:extLst>
              <a:ext uri="{FF2B5EF4-FFF2-40B4-BE49-F238E27FC236}">
                <a16:creationId xmlns:a16="http://schemas.microsoft.com/office/drawing/2014/main" id="{79EAC1AD-6E2C-7B87-27E9-62F2B1150847}"/>
              </a:ext>
            </a:extLst>
          </p:cNvPr>
          <p:cNvSpPr txBox="1">
            <a:spLocks/>
          </p:cNvSpPr>
          <p:nvPr/>
        </p:nvSpPr>
        <p:spPr>
          <a:xfrm>
            <a:off x="7210689" y="6121902"/>
            <a:ext cx="4981311" cy="977621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pl-PL" sz="1100" dirty="0">
              <a:solidFill>
                <a:schemeClr val="bg1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420FD16-E168-54DA-683F-9F1D80D9D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1" y="34033"/>
            <a:ext cx="1422810" cy="1357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A9FFC9D-B993-EE05-3837-AB586B7A73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58781" y="807848"/>
            <a:ext cx="1943477" cy="62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63936C1-C6F8-4DD0-0F86-DFFFE2F500CD}"/>
              </a:ext>
            </a:extLst>
          </p:cNvPr>
          <p:cNvSpPr/>
          <p:nvPr/>
        </p:nvSpPr>
        <p:spPr>
          <a:xfrm>
            <a:off x="105847" y="1379892"/>
            <a:ext cx="1463457" cy="103969"/>
          </a:xfrm>
          <a:prstGeom prst="rect">
            <a:avLst/>
          </a:prstGeom>
          <a:solidFill>
            <a:srgbClr val="CBCBC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10F8190-6ACF-C9EF-A565-50ACECBAAFFA}"/>
              </a:ext>
            </a:extLst>
          </p:cNvPr>
          <p:cNvSpPr txBox="1"/>
          <p:nvPr/>
        </p:nvSpPr>
        <p:spPr>
          <a:xfrm>
            <a:off x="1487227" y="72874"/>
            <a:ext cx="189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pl-PL" sz="54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F8E34AB-1D0D-BE59-4996-64286203C79B}"/>
              </a:ext>
            </a:extLst>
          </p:cNvPr>
          <p:cNvSpPr txBox="1"/>
          <p:nvPr/>
        </p:nvSpPr>
        <p:spPr>
          <a:xfrm>
            <a:off x="1889013" y="196532"/>
            <a:ext cx="128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>
                <a:latin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pl-PL" sz="54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ECA7631-1DE2-83B0-7CB1-596E512474F9}"/>
              </a:ext>
            </a:extLst>
          </p:cNvPr>
          <p:cNvSpPr txBox="1"/>
          <p:nvPr/>
        </p:nvSpPr>
        <p:spPr>
          <a:xfrm>
            <a:off x="2280997" y="72874"/>
            <a:ext cx="189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b="1" dirty="0"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pl-PL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09683E-8216-C99C-5FA4-6DB90F1E4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075" y="827474"/>
            <a:ext cx="9151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 Przetwórstwo na poziomie gospodarstw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2335B81-0A53-9752-8E78-1A65E6CB0C3D}"/>
              </a:ext>
            </a:extLst>
          </p:cNvPr>
          <p:cNvSpPr txBox="1"/>
          <p:nvPr/>
        </p:nvSpPr>
        <p:spPr>
          <a:xfrm>
            <a:off x="528867" y="2003078"/>
            <a:ext cx="1129158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Zachowujemy wartości odżywcze, minerały i witaminy.</a:t>
            </a:r>
            <a:endParaRPr kumimoji="0" lang="pl-PL" altLang="pl-PL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4EA711E-D40B-53B1-71B7-E1EC7FCA1B67}"/>
              </a:ext>
            </a:extLst>
          </p:cNvPr>
          <p:cNvSpPr txBox="1"/>
          <p:nvPr/>
        </p:nvSpPr>
        <p:spPr>
          <a:xfrm>
            <a:off x="450209" y="2591946"/>
            <a:ext cx="1129158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Nadajemy nową jakość przetworzonym surowcom </a:t>
            </a:r>
            <a:r>
              <a:rPr kumimoji="0" lang="pl-PL" altLang="pl-PL" sz="20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usuwając to, </a:t>
            </a: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 może negatywnie wpływać na ich wartości smakowe i odżywcze.</a:t>
            </a:r>
            <a:endParaRPr kumimoji="0" lang="pl-PL" altLang="pl-PL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B3A8EB9-63B9-45DC-4671-FC7F6591BBF1}"/>
              </a:ext>
            </a:extLst>
          </p:cNvPr>
          <p:cNvSpPr txBox="1"/>
          <p:nvPr/>
        </p:nvSpPr>
        <p:spPr>
          <a:xfrm>
            <a:off x="450209" y="3608159"/>
            <a:ext cx="1129158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Wytwarzamy wysokiej jakości dodatki do przygotowania gotowych posiłków lub dań złożonych.</a:t>
            </a:r>
            <a:endParaRPr kumimoji="0" lang="pl-PL" altLang="pl-PL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069E8D4-5286-B68C-3CD9-39081BDDFF2A}"/>
              </a:ext>
            </a:extLst>
          </p:cNvPr>
          <p:cNvSpPr txBox="1"/>
          <p:nvPr/>
        </p:nvSpPr>
        <p:spPr>
          <a:xfrm>
            <a:off x="450209" y="4517573"/>
            <a:ext cx="1129158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Stosując tradycyjne receptury, pielęgnujemy tradycje kulinarne i zachowujemy powtarzalność smaków.</a:t>
            </a:r>
            <a:endParaRPr kumimoji="0" lang="pl-PL" altLang="pl-PL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7E4FD1F-D179-47A8-AF5F-316393694C11}"/>
              </a:ext>
            </a:extLst>
          </p:cNvPr>
          <p:cNvSpPr/>
          <p:nvPr/>
        </p:nvSpPr>
        <p:spPr>
          <a:xfrm>
            <a:off x="1308683" y="2217426"/>
            <a:ext cx="76339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Corbel Light" panose="020B0303020204020204" pitchFamily="34" charset="0"/>
              </a:rPr>
              <a:t>• Sery i inne produkty mleczne;  </a:t>
            </a:r>
          </a:p>
          <a:p>
            <a:r>
              <a:rPr lang="pl-PL" dirty="0">
                <a:latin typeface="Corbel Light" panose="020B0303020204020204" pitchFamily="34" charset="0"/>
              </a:rPr>
              <a:t>• Mięso świeże oraz produkty mięsne;  </a:t>
            </a:r>
          </a:p>
          <a:p>
            <a:r>
              <a:rPr lang="pl-PL" dirty="0">
                <a:latin typeface="Corbel Light" panose="020B0303020204020204" pitchFamily="34" charset="0"/>
              </a:rPr>
              <a:t>• Przetwory rybołówstwa, w tym ryby;  </a:t>
            </a:r>
          </a:p>
          <a:p>
            <a:r>
              <a:rPr lang="pl-PL" dirty="0">
                <a:latin typeface="Corbel Light" panose="020B0303020204020204" pitchFamily="34" charset="0"/>
              </a:rPr>
              <a:t>• Orzechy, nasiona, zboża, warzywa i owoce (przetworzone i nie);  </a:t>
            </a:r>
          </a:p>
          <a:p>
            <a:r>
              <a:rPr lang="pl-PL" dirty="0">
                <a:latin typeface="Corbel Light" panose="020B0303020204020204" pitchFamily="34" charset="0"/>
              </a:rPr>
              <a:t>• Wyroby piekarnicze i cukiernicze;  </a:t>
            </a:r>
          </a:p>
          <a:p>
            <a:r>
              <a:rPr lang="pl-PL" dirty="0">
                <a:latin typeface="Corbel Light" panose="020B0303020204020204" pitchFamily="34" charset="0"/>
              </a:rPr>
              <a:t>• Oleje i tłuszcze (masło, margaryna, olej itp.);  </a:t>
            </a:r>
          </a:p>
          <a:p>
            <a:r>
              <a:rPr lang="pl-PL" dirty="0">
                <a:latin typeface="Corbel Light" panose="020B0303020204020204" pitchFamily="34" charset="0"/>
              </a:rPr>
              <a:t>• Miody;  </a:t>
            </a:r>
          </a:p>
          <a:p>
            <a:r>
              <a:rPr lang="pl-PL" dirty="0">
                <a:latin typeface="Corbel Light" panose="020B0303020204020204" pitchFamily="34" charset="0"/>
              </a:rPr>
              <a:t>• Gotowe dania i potrawy;  </a:t>
            </a:r>
          </a:p>
          <a:p>
            <a:r>
              <a:rPr lang="pl-PL" dirty="0">
                <a:latin typeface="Corbel Light" panose="020B0303020204020204" pitchFamily="34" charset="0"/>
              </a:rPr>
              <a:t>• Napoje (alkoholowe i bezalkoholowe);  </a:t>
            </a:r>
          </a:p>
          <a:p>
            <a:r>
              <a:rPr lang="pl-PL" dirty="0">
                <a:latin typeface="Corbel Light" panose="020B0303020204020204" pitchFamily="34" charset="0"/>
              </a:rPr>
              <a:t>• Inne produkty.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DE695B5-9DC1-42E0-9CE9-9E4BE4AD54B7}"/>
              </a:ext>
            </a:extLst>
          </p:cNvPr>
          <p:cNvSpPr/>
          <p:nvPr/>
        </p:nvSpPr>
        <p:spPr>
          <a:xfrm>
            <a:off x="2225880" y="865974"/>
            <a:ext cx="6800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Produkty wpisane na Listę Produktów Tradycyjnych </a:t>
            </a:r>
            <a:br>
              <a:rPr lang="pl-P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 podzielone według następujących kategorii: 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EA9E5DB-27CE-4CB5-9004-544547E51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0" y="34033"/>
            <a:ext cx="1958269" cy="1868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C37BF74-75BC-4BFD-B643-086DB5D5A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9841">
            <a:off x="-61201" y="5501408"/>
            <a:ext cx="1827510" cy="1323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1A19A11-3B1F-4BF5-92C7-7CD4AA9C0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10711">
            <a:off x="2722311" y="5450022"/>
            <a:ext cx="2312130" cy="1530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46F6FA3D-C725-4B6F-9DA0-97AD5F5BC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91" y="5492621"/>
            <a:ext cx="2075943" cy="1383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BC58BAE-FFBF-43A8-BBB5-BF07EC0B4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422" y="5429588"/>
            <a:ext cx="2858568" cy="1538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Wino dla początkujących - klasyfikacja i przechowywania wina ...">
            <a:extLst>
              <a:ext uri="{FF2B5EF4-FFF2-40B4-BE49-F238E27FC236}">
                <a16:creationId xmlns:a16="http://schemas.microsoft.com/office/drawing/2014/main" id="{0875A10C-0DEB-4BA5-9873-B0DF10243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78" y="5553250"/>
            <a:ext cx="2027769" cy="12906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4E6B4A0-CB1A-4F8D-809E-7337BC6BA5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0116" y="5427088"/>
            <a:ext cx="2018951" cy="1514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73A56152-FDA6-4429-AA44-652111A32E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82539">
            <a:off x="7018401" y="5433970"/>
            <a:ext cx="2364682" cy="1529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4EB6245-83F1-432D-904E-69AD78D170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0222" y="5547755"/>
            <a:ext cx="1918295" cy="1335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806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98E3BD-C0E2-411A-B131-40E088C1C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747" y="768439"/>
            <a:ext cx="9603275" cy="503171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Corbel Light" panose="020B0303020204020204" pitchFamily="34" charset="0"/>
              </a:rPr>
              <a:t>Lista produktów tradycyjnych</a:t>
            </a:r>
            <a:br>
              <a:rPr lang="pl-PL" dirty="0">
                <a:latin typeface="Corbel Light" panose="020B0303020204020204" pitchFamily="34" charset="0"/>
              </a:rPr>
            </a:br>
            <a:endParaRPr lang="pl-PL" dirty="0">
              <a:latin typeface="Corbel Light" panose="020B0303020204020204" pitchFamily="34" charset="0"/>
            </a:endParaRP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D1407762-CC51-496E-89DB-4DEF6F598928}"/>
              </a:ext>
            </a:extLst>
          </p:cNvPr>
          <p:cNvSpPr txBox="1">
            <a:spLocks/>
          </p:cNvSpPr>
          <p:nvPr/>
        </p:nvSpPr>
        <p:spPr>
          <a:xfrm>
            <a:off x="7331977" y="6044694"/>
            <a:ext cx="4759355" cy="985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4000" dirty="0">
                <a:latin typeface="Mistral" panose="03090702030407020403" pitchFamily="66" charset="0"/>
              </a:rPr>
              <a:t>Smakują od wielu pokoleń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89A86A5-6DEA-47F1-B9A7-D0C9AEB56803}"/>
              </a:ext>
            </a:extLst>
          </p:cNvPr>
          <p:cNvSpPr/>
          <p:nvPr/>
        </p:nvSpPr>
        <p:spPr>
          <a:xfrm>
            <a:off x="3965574" y="1219547"/>
            <a:ext cx="3801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1B1B1B"/>
                </a:solidFill>
                <a:latin typeface="inherit"/>
              </a:rPr>
              <a:t>Zestawienie produktów z Podkarpacia</a:t>
            </a:r>
          </a:p>
          <a:p>
            <a:pPr algn="ctr"/>
            <a:r>
              <a:rPr lang="pl-PL" sz="1400" dirty="0">
                <a:solidFill>
                  <a:srgbClr val="1B1B1B"/>
                </a:solidFill>
                <a:latin typeface="inherit"/>
              </a:rPr>
              <a:t>w załączeniu</a:t>
            </a:r>
            <a:endParaRPr lang="pl-PL" sz="14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B821E8A-74D5-484D-81CA-194F39135B91}"/>
              </a:ext>
            </a:extLst>
          </p:cNvPr>
          <p:cNvSpPr/>
          <p:nvPr/>
        </p:nvSpPr>
        <p:spPr>
          <a:xfrm>
            <a:off x="3689881" y="1967336"/>
            <a:ext cx="4013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1B1B1B"/>
                </a:solidFill>
                <a:latin typeface="inherit"/>
              </a:rPr>
              <a:t>Produkty tradycyjne w 9-ciu kategoriach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79A73E4-B5FA-4269-BAD3-C5005362D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40" y="221308"/>
            <a:ext cx="1579488" cy="1507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344D607-FE81-45D5-91DC-15826B374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954" y="2438125"/>
            <a:ext cx="6231307" cy="3505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995317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4178</TotalTime>
  <Words>288</Words>
  <Application>Microsoft Office PowerPoint</Application>
  <PresentationFormat>Panoramiczny</PresentationFormat>
  <Paragraphs>40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4" baseType="lpstr">
      <vt:lpstr>Arial</vt:lpstr>
      <vt:lpstr>Calibri</vt:lpstr>
      <vt:lpstr>Corbel Light</vt:lpstr>
      <vt:lpstr>Gill Sans MT</vt:lpstr>
      <vt:lpstr>inherit</vt:lpstr>
      <vt:lpstr>Mistral</vt:lpstr>
      <vt:lpstr>Times New Roman</vt:lpstr>
      <vt:lpstr>Wingdings</vt:lpstr>
      <vt:lpstr>Galeria</vt:lpstr>
      <vt:lpstr>Prezentacja programu PowerPoint</vt:lpstr>
      <vt:lpstr>Prezentacja programu PowerPoint</vt:lpstr>
      <vt:lpstr>Prezentacja programu PowerPoint</vt:lpstr>
      <vt:lpstr>Prezentacja programu PowerPoint</vt:lpstr>
      <vt:lpstr>Lista produktów tradycyjnych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Podkarpackie Produkty tradycyjne</dc:title>
  <dc:creator>Dariusz Kamiński</dc:creator>
  <cp:lastModifiedBy>Adamska Beata</cp:lastModifiedBy>
  <cp:revision>153</cp:revision>
  <dcterms:created xsi:type="dcterms:W3CDTF">2020-04-28T06:01:27Z</dcterms:created>
  <dcterms:modified xsi:type="dcterms:W3CDTF">2025-01-17T10:20:39Z</dcterms:modified>
</cp:coreProperties>
</file>