
<file path=[Content_Types].xml><?xml version="1.0" encoding="utf-8"?>
<Types xmlns="http://schemas.openxmlformats.org/package/2006/content-types">
  <Default Extension="png" ContentType="image/png"/>
  <Default Extension="bin" ContentType="image/unknown"/>
  <Default Extension="jpeg" ContentType="image/jpeg"/>
  <Default Extension="webp" ContentType="image/webp"/>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56" r:id="rId2"/>
    <p:sldId id="333" r:id="rId3"/>
    <p:sldId id="356" r:id="rId4"/>
    <p:sldId id="364" r:id="rId5"/>
    <p:sldId id="362" r:id="rId6"/>
    <p:sldId id="365" r:id="rId7"/>
    <p:sldId id="363" r:id="rId8"/>
    <p:sldId id="349" r:id="rId9"/>
    <p:sldId id="357" r:id="rId10"/>
    <p:sldId id="366" r:id="rId11"/>
    <p:sldId id="350" r:id="rId12"/>
    <p:sldId id="351" r:id="rId13"/>
    <p:sldId id="344" r:id="rId14"/>
    <p:sldId id="345" r:id="rId15"/>
    <p:sldId id="352" r:id="rId16"/>
    <p:sldId id="358" r:id="rId17"/>
    <p:sldId id="359" r:id="rId18"/>
    <p:sldId id="360" r:id="rId19"/>
    <p:sldId id="361" r:id="rId20"/>
    <p:sldId id="346" r:id="rId21"/>
    <p:sldId id="353" r:id="rId22"/>
    <p:sldId id="354" r:id="rId23"/>
    <p:sldId id="355" r:id="rId24"/>
    <p:sldId id="36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B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74" autoAdjust="0"/>
  </p:normalViewPr>
  <p:slideViewPr>
    <p:cSldViewPr snapToGrid="0">
      <p:cViewPr varScale="1">
        <p:scale>
          <a:sx n="113" d="100"/>
          <a:sy n="113" d="100"/>
        </p:scale>
        <p:origin x="456" y="-36"/>
      </p:cViewPr>
      <p:guideLst/>
    </p:cSldViewPr>
  </p:slideViewPr>
  <p:outlineViewPr>
    <p:cViewPr>
      <p:scale>
        <a:sx n="33" d="100"/>
        <a:sy n="33" d="100"/>
      </p:scale>
      <p:origin x="0" y="-1572"/>
    </p:cViewPr>
  </p:outlineViewPr>
  <p:notesTextViewPr>
    <p:cViewPr>
      <p:scale>
        <a:sx n="1" d="1"/>
        <a:sy n="1" d="1"/>
      </p:scale>
      <p:origin x="0" y="0"/>
    </p:cViewPr>
  </p:notesTextViewPr>
  <p:sorterViewPr>
    <p:cViewPr>
      <p:scale>
        <a:sx n="100" d="100"/>
        <a:sy n="100" d="100"/>
      </p:scale>
      <p:origin x="0" y="-1980"/>
    </p:cViewPr>
  </p:sorterViewPr>
  <p:notesViewPr>
    <p:cSldViewPr snapToGrid="0">
      <p:cViewPr>
        <p:scale>
          <a:sx n="214" d="100"/>
          <a:sy n="214" d="100"/>
        </p:scale>
        <p:origin x="1098" y="-35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3734DB-6EB3-4483-8F62-3AA6A175996C}" type="datetimeFigureOut">
              <a:rPr lang="pl-PL" smtClean="0"/>
              <a:t>2025-01-17</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33786C-92C2-4680-A120-39FE1DB6CDFE}" type="slidenum">
              <a:rPr lang="pl-PL" smtClean="0"/>
              <a:t>‹#›</a:t>
            </a:fld>
            <a:endParaRPr lang="pl-PL"/>
          </a:p>
        </p:txBody>
      </p:sp>
    </p:spTree>
    <p:extLst>
      <p:ext uri="{BB962C8B-B14F-4D97-AF65-F5344CB8AC3E}">
        <p14:creationId xmlns:p14="http://schemas.microsoft.com/office/powerpoint/2010/main" val="3691841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pl-PL"/>
              <a:t>Kliknij, aby edytować styl</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pl-PL"/>
              <a:t>Kliknij, aby edytować styl</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48A87A34-81AB-432B-8DAE-1953F412C126}" type="datetimeFigureOut">
              <a:rPr lang="en-US" dirty="0"/>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pl-PL"/>
              <a:t>Kliknij, aby edytować styl</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pl-PL"/>
              <a:t>Kliknij, aby edytować styl</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447191" y="2824269"/>
            <a:ext cx="4645152" cy="264445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412362" y="2821491"/>
            <a:ext cx="4645152" cy="263737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pl-PL"/>
              <a:t>Kliknij, aby edytować styl</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1/17/2025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1/17/2025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3.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38.jpg"/><Relationship Id="rId4" Type="http://schemas.openxmlformats.org/officeDocument/2006/relationships/image" Target="../media/image37.webp"/></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5.png"/><Relationship Id="rId7" Type="http://schemas.openxmlformats.org/officeDocument/2006/relationships/image" Target="../media/image14.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bin"/></Relationships>
</file>

<file path=ppt/slides/_rels/slide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5.png"/><Relationship Id="rId7" Type="http://schemas.openxmlformats.org/officeDocument/2006/relationships/image" Target="../media/image20.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9.jpg"/><Relationship Id="rId10" Type="http://schemas.openxmlformats.org/officeDocument/2006/relationships/image" Target="../media/image23.jpg"/><Relationship Id="rId4" Type="http://schemas.openxmlformats.org/officeDocument/2006/relationships/image" Target="../media/image18.jpg"/><Relationship Id="rId9" Type="http://schemas.openxmlformats.org/officeDocument/2006/relationships/image" Target="../media/image22.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0.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25.jpg"/><Relationship Id="rId12" Type="http://schemas.openxmlformats.org/officeDocument/2006/relationships/image" Target="../media/image19.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24.jpg"/><Relationship Id="rId11" Type="http://schemas.openxmlformats.org/officeDocument/2006/relationships/image" Target="../media/image12.png"/><Relationship Id="rId5" Type="http://schemas.openxmlformats.org/officeDocument/2006/relationships/image" Target="../media/image21.jpg"/><Relationship Id="rId10" Type="http://schemas.openxmlformats.org/officeDocument/2006/relationships/image" Target="../media/image23.jpg"/><Relationship Id="rId4" Type="http://schemas.openxmlformats.org/officeDocument/2006/relationships/image" Target="../media/image18.jpg"/><Relationship Id="rId9" Type="http://schemas.openxmlformats.org/officeDocument/2006/relationships/image" Target="../media/image26.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29.webp"/><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28.webp"/><Relationship Id="rId5" Type="http://schemas.openxmlformats.org/officeDocument/2006/relationships/image" Target="../media/image11.png"/><Relationship Id="rId10" Type="http://schemas.openxmlformats.org/officeDocument/2006/relationships/image" Target="../media/image12.png"/><Relationship Id="rId4" Type="http://schemas.openxmlformats.org/officeDocument/2006/relationships/image" Target="../media/image27.webp"/><Relationship Id="rId9" Type="http://schemas.openxmlformats.org/officeDocument/2006/relationships/image" Target="../media/image30.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31.web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g"/><Relationship Id="rId4"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FBBD58-4294-4AF1-92F4-8B78DD1ADFD3}"/>
              </a:ext>
            </a:extLst>
          </p:cNvPr>
          <p:cNvSpPr>
            <a:spLocks noGrp="1"/>
          </p:cNvSpPr>
          <p:nvPr>
            <p:ph type="ctrTitle"/>
          </p:nvPr>
        </p:nvSpPr>
        <p:spPr>
          <a:xfrm>
            <a:off x="-367284" y="2373364"/>
            <a:ext cx="8598716" cy="1039164"/>
          </a:xfrm>
        </p:spPr>
        <p:txBody>
          <a:bodyPr>
            <a:noAutofit/>
          </a:bodyPr>
          <a:lstStyle/>
          <a:p>
            <a:pPr algn="ctr">
              <a:lnSpc>
                <a:spcPct val="150000"/>
              </a:lnSpc>
            </a:pPr>
            <a:r>
              <a:rPr lang="pl-PL" sz="2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Perspektywy rozwoju rynku </a:t>
            </a:r>
            <a:br>
              <a:rPr lang="pl-PL" sz="2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br>
            <a:r>
              <a:rPr lang="pl-PL" sz="2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produktów regionalnych i tradycyjnych</a:t>
            </a:r>
            <a:endParaRPr lang="pl-PL" sz="11500" b="1" dirty="0">
              <a:solidFill>
                <a:srgbClr val="C00000"/>
              </a:solidFill>
              <a:latin typeface="Arial" panose="020B0604020202020204" pitchFamily="34" charset="0"/>
              <a:cs typeface="Arial" panose="020B0604020202020204" pitchFamily="34" charset="0"/>
            </a:endParaRPr>
          </a:p>
        </p:txBody>
      </p:sp>
      <p:pic>
        <p:nvPicPr>
          <p:cNvPr id="9" name="Obraz 8">
            <a:extLst>
              <a:ext uri="{FF2B5EF4-FFF2-40B4-BE49-F238E27FC236}">
                <a16:creationId xmlns:a16="http://schemas.microsoft.com/office/drawing/2014/main" id="{1906BF5C-FD6A-461E-868C-281F98ECEDCB}"/>
              </a:ext>
            </a:extLst>
          </p:cNvPr>
          <p:cNvPicPr>
            <a:picLocks noChangeAspect="1"/>
          </p:cNvPicPr>
          <p:nvPr/>
        </p:nvPicPr>
        <p:blipFill>
          <a:blip r:embed="rId2"/>
          <a:stretch>
            <a:fillRect/>
          </a:stretch>
        </p:blipFill>
        <p:spPr>
          <a:xfrm rot="1765428">
            <a:off x="9309326" y="675255"/>
            <a:ext cx="3124318" cy="2495150"/>
          </a:xfrm>
          <a:prstGeom prst="ellipse">
            <a:avLst/>
          </a:prstGeom>
          <a:ln>
            <a:noFill/>
          </a:ln>
          <a:effectLst>
            <a:softEdge rad="112500"/>
          </a:effectLst>
        </p:spPr>
      </p:pic>
      <p:pic>
        <p:nvPicPr>
          <p:cNvPr id="10" name="Obraz 9">
            <a:extLst>
              <a:ext uri="{FF2B5EF4-FFF2-40B4-BE49-F238E27FC236}">
                <a16:creationId xmlns:a16="http://schemas.microsoft.com/office/drawing/2014/main" id="{7FB36AB0-98AA-41BC-A3B9-40A3E065CB43}"/>
              </a:ext>
            </a:extLst>
          </p:cNvPr>
          <p:cNvPicPr>
            <a:picLocks noChangeAspect="1"/>
          </p:cNvPicPr>
          <p:nvPr/>
        </p:nvPicPr>
        <p:blipFill>
          <a:blip r:embed="rId3"/>
          <a:stretch>
            <a:fillRect/>
          </a:stretch>
        </p:blipFill>
        <p:spPr>
          <a:xfrm>
            <a:off x="8367251" y="2415921"/>
            <a:ext cx="3849296" cy="2721989"/>
          </a:xfrm>
          <a:prstGeom prst="ellipse">
            <a:avLst/>
          </a:prstGeom>
          <a:ln>
            <a:noFill/>
          </a:ln>
          <a:effectLst>
            <a:softEdge rad="112500"/>
          </a:effectLst>
        </p:spPr>
      </p:pic>
      <p:sp>
        <p:nvSpPr>
          <p:cNvPr id="5" name="Podtytuł 4">
            <a:extLst>
              <a:ext uri="{FF2B5EF4-FFF2-40B4-BE49-F238E27FC236}">
                <a16:creationId xmlns:a16="http://schemas.microsoft.com/office/drawing/2014/main" id="{D34C1EEE-77C8-674D-974E-12029061D4C9}"/>
              </a:ext>
            </a:extLst>
          </p:cNvPr>
          <p:cNvSpPr>
            <a:spLocks noGrp="1"/>
          </p:cNvSpPr>
          <p:nvPr>
            <p:ph type="subTitle" idx="1"/>
          </p:nvPr>
        </p:nvSpPr>
        <p:spPr>
          <a:xfrm>
            <a:off x="9921036" y="365669"/>
            <a:ext cx="2151425" cy="374190"/>
          </a:xfrm>
        </p:spPr>
        <p:txBody>
          <a:bodyPr/>
          <a:lstStyle/>
          <a:p>
            <a:r>
              <a:rPr lang="pl-PL" sz="1100" dirty="0"/>
              <a:t>Trzebownisko, 19.12.2024 r.</a:t>
            </a:r>
          </a:p>
        </p:txBody>
      </p:sp>
      <p:sp>
        <p:nvSpPr>
          <p:cNvPr id="7" name="Tytuł 1">
            <a:extLst>
              <a:ext uri="{FF2B5EF4-FFF2-40B4-BE49-F238E27FC236}">
                <a16:creationId xmlns:a16="http://schemas.microsoft.com/office/drawing/2014/main" id="{4859C4FD-F1DD-63EE-ADA3-59B6217104F5}"/>
              </a:ext>
            </a:extLst>
          </p:cNvPr>
          <p:cNvSpPr txBox="1">
            <a:spLocks/>
          </p:cNvSpPr>
          <p:nvPr/>
        </p:nvSpPr>
        <p:spPr>
          <a:xfrm>
            <a:off x="5877404" y="-120381"/>
            <a:ext cx="6322403" cy="532592"/>
          </a:xfrm>
          <a:prstGeom prst="rect">
            <a:avLst/>
          </a:prstGeom>
        </p:spPr>
        <p:txBody>
          <a:bodyPr vert="horz" lIns="91440" tIns="45720" rIns="91440" bIns="0" rtlCol="0" anchor="b">
            <a:noAutofit/>
          </a:bodyPr>
          <a:lstStyle>
            <a:lvl1pPr algn="l" defTabSz="914400" rtl="0" eaLnBrk="1" latinLnBrk="0" hangingPunct="1">
              <a:lnSpc>
                <a:spcPct val="90000"/>
              </a:lnSpc>
              <a:spcBef>
                <a:spcPct val="0"/>
              </a:spcBef>
              <a:buNone/>
              <a:defRPr sz="6600" b="0" i="0" kern="1200" cap="all">
                <a:solidFill>
                  <a:schemeClr val="tx1"/>
                </a:solidFill>
                <a:effectLst/>
                <a:latin typeface="+mj-lt"/>
                <a:ea typeface="+mj-ea"/>
                <a:cs typeface="+mj-cs"/>
              </a:defRPr>
            </a:lvl1pPr>
          </a:lstStyle>
          <a:p>
            <a:pPr algn="ctr"/>
            <a:r>
              <a:rPr lang="pl-PL" sz="2000" b="1" dirty="0">
                <a:latin typeface="Calibri" panose="020F0502020204030204" pitchFamily="34" charset="0"/>
                <a:ea typeface="Calibri" panose="020F0502020204030204" pitchFamily="34" charset="0"/>
                <a:cs typeface="Times New Roman" panose="02020603050405020304" pitchFamily="18" charset="0"/>
              </a:rPr>
              <a:t>Konferencja pt. </a:t>
            </a:r>
            <a:r>
              <a:rPr lang="pl-PL" sz="2400" b="1" dirty="0">
                <a:latin typeface="Calibri" panose="020F0502020204030204" pitchFamily="34" charset="0"/>
                <a:ea typeface="Calibri" panose="020F0502020204030204" pitchFamily="34" charset="0"/>
                <a:cs typeface="Times New Roman" panose="02020603050405020304" pitchFamily="18" charset="0"/>
              </a:rPr>
              <a:t>Rolniczy handel detaliczny</a:t>
            </a:r>
            <a:endParaRPr lang="pl-PL" dirty="0"/>
          </a:p>
        </p:txBody>
      </p:sp>
      <p:sp>
        <p:nvSpPr>
          <p:cNvPr id="11" name="Podtytuł 4">
            <a:extLst>
              <a:ext uri="{FF2B5EF4-FFF2-40B4-BE49-F238E27FC236}">
                <a16:creationId xmlns:a16="http://schemas.microsoft.com/office/drawing/2014/main" id="{963E6DA9-96DA-E822-58A7-995B8DA56ACA}"/>
              </a:ext>
            </a:extLst>
          </p:cNvPr>
          <p:cNvSpPr txBox="1">
            <a:spLocks/>
          </p:cNvSpPr>
          <p:nvPr/>
        </p:nvSpPr>
        <p:spPr>
          <a:xfrm>
            <a:off x="7279199" y="5392060"/>
            <a:ext cx="4981311" cy="977621"/>
          </a:xfrm>
          <a:prstGeom prst="rect">
            <a:avLst/>
          </a:prstGeom>
        </p:spPr>
        <p:txBody>
          <a:bodyPr vert="horz" lIns="91440" tIns="91440" rIns="91440" bIns="91440" rtlCol="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endParaRPr lang="pl-PL" sz="1100" dirty="0"/>
          </a:p>
        </p:txBody>
      </p:sp>
      <p:pic>
        <p:nvPicPr>
          <p:cNvPr id="15" name="Obraz 14">
            <a:extLst>
              <a:ext uri="{FF2B5EF4-FFF2-40B4-BE49-F238E27FC236}">
                <a16:creationId xmlns:a16="http://schemas.microsoft.com/office/drawing/2014/main" id="{68C145D1-0BBD-0298-9A6C-3A4ABFE907C0}"/>
              </a:ext>
            </a:extLst>
          </p:cNvPr>
          <p:cNvPicPr>
            <a:picLocks noChangeAspect="1"/>
          </p:cNvPicPr>
          <p:nvPr/>
        </p:nvPicPr>
        <p:blipFill>
          <a:blip r:embed="rId4"/>
          <a:stretch>
            <a:fillRect/>
          </a:stretch>
        </p:blipFill>
        <p:spPr>
          <a:xfrm>
            <a:off x="44716" y="28320"/>
            <a:ext cx="2010293" cy="1918339"/>
          </a:xfrm>
          <a:prstGeom prst="ellipse">
            <a:avLst/>
          </a:prstGeom>
          <a:ln>
            <a:noFill/>
          </a:ln>
          <a:effectLst>
            <a:softEdge rad="112500"/>
          </a:effectLst>
        </p:spPr>
      </p:pic>
      <p:pic>
        <p:nvPicPr>
          <p:cNvPr id="16" name="Obraz 15">
            <a:extLst>
              <a:ext uri="{FF2B5EF4-FFF2-40B4-BE49-F238E27FC236}">
                <a16:creationId xmlns:a16="http://schemas.microsoft.com/office/drawing/2014/main" id="{43E4FBAD-1BDB-FEDB-9042-343D485F4B16}"/>
              </a:ext>
            </a:extLst>
          </p:cNvPr>
          <p:cNvPicPr>
            <a:picLocks noChangeAspect="1"/>
          </p:cNvPicPr>
          <p:nvPr/>
        </p:nvPicPr>
        <p:blipFill>
          <a:blip r:embed="rId5">
            <a:duotone>
              <a:prstClr val="black"/>
              <a:schemeClr val="tx2">
                <a:tint val="45000"/>
                <a:satMod val="400000"/>
              </a:schemeClr>
            </a:duotone>
          </a:blip>
          <a:stretch>
            <a:fillRect/>
          </a:stretch>
        </p:blipFill>
        <p:spPr>
          <a:xfrm>
            <a:off x="1957593" y="1120882"/>
            <a:ext cx="2674883" cy="858874"/>
          </a:xfrm>
          <a:prstGeom prst="rect">
            <a:avLst/>
          </a:prstGeom>
          <a:ln>
            <a:noFill/>
          </a:ln>
          <a:effectLst>
            <a:softEdge rad="112500"/>
          </a:effectLst>
        </p:spPr>
      </p:pic>
      <p:sp>
        <p:nvSpPr>
          <p:cNvPr id="17" name="Prostokąt 16">
            <a:extLst>
              <a:ext uri="{FF2B5EF4-FFF2-40B4-BE49-F238E27FC236}">
                <a16:creationId xmlns:a16="http://schemas.microsoft.com/office/drawing/2014/main" id="{95A51DB3-8629-91EC-C7A5-4B4551D760D9}"/>
              </a:ext>
            </a:extLst>
          </p:cNvPr>
          <p:cNvSpPr/>
          <p:nvPr/>
        </p:nvSpPr>
        <p:spPr>
          <a:xfrm>
            <a:off x="44716" y="1901117"/>
            <a:ext cx="4502117" cy="143096"/>
          </a:xfrm>
          <a:prstGeom prst="rect">
            <a:avLst/>
          </a:prstGeom>
          <a:solidFill>
            <a:srgbClr val="CBCBC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pl-PL"/>
          </a:p>
        </p:txBody>
      </p:sp>
      <p:sp>
        <p:nvSpPr>
          <p:cNvPr id="19" name="pole tekstowe 18">
            <a:extLst>
              <a:ext uri="{FF2B5EF4-FFF2-40B4-BE49-F238E27FC236}">
                <a16:creationId xmlns:a16="http://schemas.microsoft.com/office/drawing/2014/main" id="{442B4920-CBF0-D29C-35B4-25BC23C26679}"/>
              </a:ext>
            </a:extLst>
          </p:cNvPr>
          <p:cNvSpPr txBox="1"/>
          <p:nvPr/>
        </p:nvSpPr>
        <p:spPr>
          <a:xfrm>
            <a:off x="2570855" y="308420"/>
            <a:ext cx="582182"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R</a:t>
            </a:r>
            <a:endParaRPr lang="pl-PL" sz="5400" dirty="0"/>
          </a:p>
        </p:txBody>
      </p:sp>
      <p:sp>
        <p:nvSpPr>
          <p:cNvPr id="20" name="pole tekstowe 19">
            <a:extLst>
              <a:ext uri="{FF2B5EF4-FFF2-40B4-BE49-F238E27FC236}">
                <a16:creationId xmlns:a16="http://schemas.microsoft.com/office/drawing/2014/main" id="{2C2ED128-D72E-B499-000E-7F490A60059E}"/>
              </a:ext>
            </a:extLst>
          </p:cNvPr>
          <p:cNvSpPr txBox="1"/>
          <p:nvPr/>
        </p:nvSpPr>
        <p:spPr>
          <a:xfrm>
            <a:off x="2942242" y="508547"/>
            <a:ext cx="396738"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H</a:t>
            </a:r>
            <a:endParaRPr lang="pl-PL" sz="5400" dirty="0"/>
          </a:p>
        </p:txBody>
      </p:sp>
      <p:sp>
        <p:nvSpPr>
          <p:cNvPr id="21" name="pole tekstowe 20">
            <a:extLst>
              <a:ext uri="{FF2B5EF4-FFF2-40B4-BE49-F238E27FC236}">
                <a16:creationId xmlns:a16="http://schemas.microsoft.com/office/drawing/2014/main" id="{7D5E6663-D15B-E3E8-171C-EF38350F9FA9}"/>
              </a:ext>
            </a:extLst>
          </p:cNvPr>
          <p:cNvSpPr txBox="1"/>
          <p:nvPr/>
        </p:nvSpPr>
        <p:spPr>
          <a:xfrm>
            <a:off x="3338161" y="308420"/>
            <a:ext cx="582182"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D</a:t>
            </a:r>
            <a:endParaRPr lang="pl-PL" sz="5400" dirty="0"/>
          </a:p>
        </p:txBody>
      </p:sp>
      <p:pic>
        <p:nvPicPr>
          <p:cNvPr id="3" name="Obraz 2">
            <a:extLst>
              <a:ext uri="{FF2B5EF4-FFF2-40B4-BE49-F238E27FC236}">
                <a16:creationId xmlns:a16="http://schemas.microsoft.com/office/drawing/2014/main" id="{3CC47C55-412A-D48E-09B7-40443867EE0A}"/>
              </a:ext>
            </a:extLst>
          </p:cNvPr>
          <p:cNvPicPr>
            <a:picLocks noChangeAspect="1"/>
          </p:cNvPicPr>
          <p:nvPr/>
        </p:nvPicPr>
        <p:blipFill>
          <a:blip r:embed="rId6"/>
          <a:stretch>
            <a:fillRect/>
          </a:stretch>
        </p:blipFill>
        <p:spPr>
          <a:xfrm rot="322407">
            <a:off x="7185506" y="1120478"/>
            <a:ext cx="3966587" cy="2660090"/>
          </a:xfrm>
          <a:prstGeom prst="ellipse">
            <a:avLst/>
          </a:prstGeom>
          <a:ln>
            <a:noFill/>
          </a:ln>
          <a:effectLst>
            <a:softEdge rad="112500"/>
          </a:effectLst>
        </p:spPr>
      </p:pic>
      <p:sp>
        <p:nvSpPr>
          <p:cNvPr id="8" name="pole tekstowe 7">
            <a:extLst>
              <a:ext uri="{FF2B5EF4-FFF2-40B4-BE49-F238E27FC236}">
                <a16:creationId xmlns:a16="http://schemas.microsoft.com/office/drawing/2014/main" id="{B33C5B0C-0CEF-ED63-ED61-6D750BF06DBB}"/>
              </a:ext>
            </a:extLst>
          </p:cNvPr>
          <p:cNvSpPr txBox="1"/>
          <p:nvPr/>
        </p:nvSpPr>
        <p:spPr>
          <a:xfrm>
            <a:off x="1349851" y="3621720"/>
            <a:ext cx="6329492" cy="461665"/>
          </a:xfrm>
          <a:prstGeom prst="rect">
            <a:avLst/>
          </a:prstGeom>
          <a:noFill/>
        </p:spPr>
        <p:txBody>
          <a:bodyPr wrap="square">
            <a:spAutoFit/>
          </a:bodyPr>
          <a:lstStyle/>
          <a:p>
            <a:r>
              <a:rPr lang="pl-PL" sz="2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w ramach krótkich łańcuchów dostaw </a:t>
            </a:r>
            <a:endParaRPr lang="pl-PL" sz="2400" b="1" dirty="0">
              <a:solidFill>
                <a:srgbClr val="C00000"/>
              </a:solidFill>
              <a:latin typeface="Arial" panose="020B0604020202020204" pitchFamily="34" charset="0"/>
              <a:cs typeface="Arial" panose="020B0604020202020204" pitchFamily="34" charset="0"/>
            </a:endParaRPr>
          </a:p>
        </p:txBody>
      </p:sp>
      <p:pic>
        <p:nvPicPr>
          <p:cNvPr id="4" name="Obraz 3">
            <a:extLst>
              <a:ext uri="{FF2B5EF4-FFF2-40B4-BE49-F238E27FC236}">
                <a16:creationId xmlns:a16="http://schemas.microsoft.com/office/drawing/2014/main" id="{CA894409-024D-60A1-01BB-0C1F2EBE16A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75821" y="4476845"/>
            <a:ext cx="597535" cy="400050"/>
          </a:xfrm>
          <a:prstGeom prst="rect">
            <a:avLst/>
          </a:prstGeom>
          <a:noFill/>
          <a:ln>
            <a:noFill/>
          </a:ln>
        </p:spPr>
      </p:pic>
      <p:pic>
        <p:nvPicPr>
          <p:cNvPr id="6" name="Obraz 5">
            <a:extLst>
              <a:ext uri="{FF2B5EF4-FFF2-40B4-BE49-F238E27FC236}">
                <a16:creationId xmlns:a16="http://schemas.microsoft.com/office/drawing/2014/main" id="{6ED7347F-C430-2009-43BB-6CF81C8E9EC0}"/>
              </a:ext>
            </a:extLst>
          </p:cNvPr>
          <p:cNvPicPr>
            <a:picLocks noChangeAspect="1"/>
          </p:cNvPicPr>
          <p:nvPr/>
        </p:nvPicPr>
        <p:blipFill>
          <a:blip r:embed="rId8" cstate="print"/>
          <a:srcRect/>
          <a:stretch>
            <a:fillRect/>
          </a:stretch>
        </p:blipFill>
        <p:spPr bwMode="auto">
          <a:xfrm>
            <a:off x="2108182" y="4507934"/>
            <a:ext cx="723900" cy="368961"/>
          </a:xfrm>
          <a:prstGeom prst="rect">
            <a:avLst/>
          </a:prstGeom>
          <a:noFill/>
          <a:ln w="9525">
            <a:noFill/>
            <a:miter lim="800000"/>
            <a:headEnd/>
            <a:tailEnd/>
          </a:ln>
        </p:spPr>
      </p:pic>
      <p:pic>
        <p:nvPicPr>
          <p:cNvPr id="12" name="Obraz 11">
            <a:extLst>
              <a:ext uri="{FF2B5EF4-FFF2-40B4-BE49-F238E27FC236}">
                <a16:creationId xmlns:a16="http://schemas.microsoft.com/office/drawing/2014/main" id="{8CF7D7E1-A362-4BCD-1946-7859AA6779B2}"/>
              </a:ext>
            </a:extLst>
          </p:cNvPr>
          <p:cNvPicPr>
            <a:picLocks noChangeAspect="1"/>
          </p:cNvPicPr>
          <p:nvPr/>
        </p:nvPicPr>
        <p:blipFill>
          <a:blip r:embed="rId9" cstate="print"/>
          <a:srcRect/>
          <a:stretch>
            <a:fillRect/>
          </a:stretch>
        </p:blipFill>
        <p:spPr bwMode="auto">
          <a:xfrm>
            <a:off x="3166908" y="4507934"/>
            <a:ext cx="844376" cy="376555"/>
          </a:xfrm>
          <a:prstGeom prst="rect">
            <a:avLst/>
          </a:prstGeom>
          <a:noFill/>
          <a:ln w="9525">
            <a:noFill/>
            <a:miter lim="800000"/>
            <a:headEnd/>
            <a:tailEnd/>
          </a:ln>
        </p:spPr>
      </p:pic>
      <p:pic>
        <p:nvPicPr>
          <p:cNvPr id="13" name="Obraz 12">
            <a:extLst>
              <a:ext uri="{FF2B5EF4-FFF2-40B4-BE49-F238E27FC236}">
                <a16:creationId xmlns:a16="http://schemas.microsoft.com/office/drawing/2014/main" id="{D4E3EA14-56E8-2744-4BA1-2B7FA7232827}"/>
              </a:ext>
            </a:extLst>
          </p:cNvPr>
          <p:cNvPicPr>
            <a:picLocks noChangeAspect="1"/>
          </p:cNvPicPr>
          <p:nvPr/>
        </p:nvPicPr>
        <p:blipFill>
          <a:blip r:embed="rId10" cstate="print"/>
          <a:srcRect/>
          <a:stretch>
            <a:fillRect/>
          </a:stretch>
        </p:blipFill>
        <p:spPr bwMode="auto">
          <a:xfrm>
            <a:off x="4364935" y="4507933"/>
            <a:ext cx="597535" cy="368961"/>
          </a:xfrm>
          <a:prstGeom prst="rect">
            <a:avLst/>
          </a:prstGeom>
          <a:noFill/>
          <a:ln w="9525">
            <a:noFill/>
            <a:miter lim="800000"/>
            <a:headEnd/>
            <a:tailEnd/>
          </a:ln>
        </p:spPr>
      </p:pic>
      <p:sp>
        <p:nvSpPr>
          <p:cNvPr id="28" name="pole tekstowe 27">
            <a:extLst>
              <a:ext uri="{FF2B5EF4-FFF2-40B4-BE49-F238E27FC236}">
                <a16:creationId xmlns:a16="http://schemas.microsoft.com/office/drawing/2014/main" id="{BE3E58A0-8794-F587-4EC6-7A155CE58EEB}"/>
              </a:ext>
            </a:extLst>
          </p:cNvPr>
          <p:cNvSpPr txBox="1"/>
          <p:nvPr/>
        </p:nvSpPr>
        <p:spPr>
          <a:xfrm>
            <a:off x="566363" y="4905851"/>
            <a:ext cx="5155579" cy="230832"/>
          </a:xfrm>
          <a:prstGeom prst="rect">
            <a:avLst/>
          </a:prstGeom>
          <a:noFill/>
        </p:spPr>
        <p:txBody>
          <a:bodyPr wrap="none" rtlCol="0">
            <a:spAutoFit/>
          </a:bodyPr>
          <a:lstStyle/>
          <a:p>
            <a:r>
              <a:rPr lang="pl-PL" sz="900" dirty="0">
                <a:effectLst/>
                <a:latin typeface="Calibri" panose="020F0502020204030204" pitchFamily="34" charset="0"/>
                <a:ea typeface="Calibri" panose="020F0502020204030204" pitchFamily="34" charset="0"/>
                <a:cs typeface="Times New Roman" panose="02020603050405020304" pitchFamily="18" charset="0"/>
              </a:rPr>
              <a:t>„Europejski Fundusz Rolny na rzecz Rozwoju Obszarów Wiejskich: Europa inwestująca w obszary wiejskie” </a:t>
            </a:r>
            <a:endParaRPr lang="pl-PL" sz="900" dirty="0"/>
          </a:p>
        </p:txBody>
      </p:sp>
    </p:spTree>
    <p:extLst>
      <p:ext uri="{BB962C8B-B14F-4D97-AF65-F5344CB8AC3E}">
        <p14:creationId xmlns:p14="http://schemas.microsoft.com/office/powerpoint/2010/main" val="4181189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a:extLst>
              <a:ext uri="{FF2B5EF4-FFF2-40B4-BE49-F238E27FC236}">
                <a16:creationId xmlns:a16="http://schemas.microsoft.com/office/drawing/2014/main" id="{2731005B-FF37-4A7A-8439-170E8DD36920}"/>
              </a:ext>
            </a:extLst>
          </p:cNvPr>
          <p:cNvSpPr/>
          <p:nvPr/>
        </p:nvSpPr>
        <p:spPr>
          <a:xfrm>
            <a:off x="328241" y="2720563"/>
            <a:ext cx="2634427" cy="369332"/>
          </a:xfrm>
          <a:prstGeom prst="rect">
            <a:avLst/>
          </a:prstGeom>
        </p:spPr>
        <p:txBody>
          <a:bodyPr wrap="square">
            <a:spAutoFit/>
          </a:bodyPr>
          <a:lstStyle/>
          <a:p>
            <a:pPr algn="just"/>
            <a:r>
              <a:rPr lang="pl-PL" dirty="0">
                <a:latin typeface="Corbel Light" panose="020B0303020204020204" pitchFamily="34" charset="0"/>
              </a:rPr>
              <a:t>Ekologiczny region Polski</a:t>
            </a:r>
          </a:p>
        </p:txBody>
      </p:sp>
      <p:sp>
        <p:nvSpPr>
          <p:cNvPr id="4" name="Prostokąt 3">
            <a:extLst>
              <a:ext uri="{FF2B5EF4-FFF2-40B4-BE49-F238E27FC236}">
                <a16:creationId xmlns:a16="http://schemas.microsoft.com/office/drawing/2014/main" id="{9D4D2D82-EF50-4D93-B8AB-4BAEC473E0DF}"/>
              </a:ext>
            </a:extLst>
          </p:cNvPr>
          <p:cNvSpPr/>
          <p:nvPr/>
        </p:nvSpPr>
        <p:spPr>
          <a:xfrm>
            <a:off x="3365925" y="2122913"/>
            <a:ext cx="2634427" cy="1200329"/>
          </a:xfrm>
          <a:prstGeom prst="rect">
            <a:avLst/>
          </a:prstGeom>
        </p:spPr>
        <p:txBody>
          <a:bodyPr wrap="square">
            <a:spAutoFit/>
          </a:bodyPr>
          <a:lstStyle/>
          <a:p>
            <a:pPr algn="ctr"/>
            <a:r>
              <a:rPr lang="pl-PL" dirty="0">
                <a:latin typeface="Corbel Light" panose="020B0303020204020204" pitchFamily="34" charset="0"/>
              </a:rPr>
              <a:t>Tradycje kulturowe i troska o ochronę dziedzictwa kulinarnego</a:t>
            </a:r>
          </a:p>
          <a:p>
            <a:pPr algn="ctr"/>
            <a:endParaRPr lang="pl-PL" dirty="0">
              <a:latin typeface="Corbel Light" panose="020B0303020204020204" pitchFamily="34" charset="0"/>
            </a:endParaRPr>
          </a:p>
        </p:txBody>
      </p:sp>
      <p:sp>
        <p:nvSpPr>
          <p:cNvPr id="6" name="Prostokąt 5">
            <a:extLst>
              <a:ext uri="{FF2B5EF4-FFF2-40B4-BE49-F238E27FC236}">
                <a16:creationId xmlns:a16="http://schemas.microsoft.com/office/drawing/2014/main" id="{B65287E5-5112-44CC-A89A-6BC683F0CBA3}"/>
              </a:ext>
            </a:extLst>
          </p:cNvPr>
          <p:cNvSpPr/>
          <p:nvPr/>
        </p:nvSpPr>
        <p:spPr>
          <a:xfrm>
            <a:off x="197958" y="3153196"/>
            <a:ext cx="2634427" cy="923330"/>
          </a:xfrm>
          <a:prstGeom prst="rect">
            <a:avLst/>
          </a:prstGeom>
        </p:spPr>
        <p:txBody>
          <a:bodyPr wrap="square">
            <a:spAutoFit/>
          </a:bodyPr>
          <a:lstStyle/>
          <a:p>
            <a:pPr algn="ctr"/>
            <a:r>
              <a:rPr lang="pl-PL" dirty="0">
                <a:latin typeface="Corbel Light" panose="020B0303020204020204" pitchFamily="34" charset="0"/>
              </a:rPr>
              <a:t>Idealne warunki </a:t>
            </a:r>
            <a:br>
              <a:rPr lang="pl-PL" dirty="0">
                <a:latin typeface="Corbel Light" panose="020B0303020204020204" pitchFamily="34" charset="0"/>
              </a:rPr>
            </a:br>
            <a:r>
              <a:rPr lang="pl-PL" dirty="0">
                <a:latin typeface="Corbel Light" panose="020B0303020204020204" pitchFamily="34" charset="0"/>
              </a:rPr>
              <a:t>do produkcji wysokiej jakości surowców</a:t>
            </a:r>
          </a:p>
        </p:txBody>
      </p:sp>
      <p:sp>
        <p:nvSpPr>
          <p:cNvPr id="7" name="Prostokąt 6">
            <a:extLst>
              <a:ext uri="{FF2B5EF4-FFF2-40B4-BE49-F238E27FC236}">
                <a16:creationId xmlns:a16="http://schemas.microsoft.com/office/drawing/2014/main" id="{1BA0A536-DEAC-46F6-BC9F-864F68ACF71F}"/>
              </a:ext>
            </a:extLst>
          </p:cNvPr>
          <p:cNvSpPr/>
          <p:nvPr/>
        </p:nvSpPr>
        <p:spPr>
          <a:xfrm>
            <a:off x="6106806" y="2376464"/>
            <a:ext cx="2634427" cy="369332"/>
          </a:xfrm>
          <a:prstGeom prst="rect">
            <a:avLst/>
          </a:prstGeom>
        </p:spPr>
        <p:txBody>
          <a:bodyPr wrap="square">
            <a:spAutoFit/>
          </a:bodyPr>
          <a:lstStyle/>
          <a:p>
            <a:pPr algn="ctr"/>
            <a:r>
              <a:rPr lang="pl-PL" dirty="0">
                <a:latin typeface="Corbel Light" panose="020B0303020204020204" pitchFamily="34" charset="0"/>
              </a:rPr>
              <a:t>Niekomercyjna kuchnia</a:t>
            </a:r>
          </a:p>
        </p:txBody>
      </p:sp>
      <p:sp>
        <p:nvSpPr>
          <p:cNvPr id="8" name="Prostokąt 7">
            <a:extLst>
              <a:ext uri="{FF2B5EF4-FFF2-40B4-BE49-F238E27FC236}">
                <a16:creationId xmlns:a16="http://schemas.microsoft.com/office/drawing/2014/main" id="{DCA34CC3-161C-4761-AC86-31CA5AD6A551}"/>
              </a:ext>
            </a:extLst>
          </p:cNvPr>
          <p:cNvSpPr/>
          <p:nvPr/>
        </p:nvSpPr>
        <p:spPr>
          <a:xfrm>
            <a:off x="3152382" y="3137170"/>
            <a:ext cx="2634427" cy="923330"/>
          </a:xfrm>
          <a:prstGeom prst="rect">
            <a:avLst/>
          </a:prstGeom>
        </p:spPr>
        <p:txBody>
          <a:bodyPr wrap="square">
            <a:spAutoFit/>
          </a:bodyPr>
          <a:lstStyle/>
          <a:p>
            <a:pPr algn="ctr"/>
            <a:r>
              <a:rPr lang="pl-PL" dirty="0">
                <a:latin typeface="Corbel Light" panose="020B0303020204020204" pitchFamily="34" charset="0"/>
              </a:rPr>
              <a:t>Bogactwo receptur, przepisów i metod wytwarzania żywności</a:t>
            </a:r>
          </a:p>
        </p:txBody>
      </p:sp>
      <p:sp>
        <p:nvSpPr>
          <p:cNvPr id="10" name="Prostokąt 9">
            <a:extLst>
              <a:ext uri="{FF2B5EF4-FFF2-40B4-BE49-F238E27FC236}">
                <a16:creationId xmlns:a16="http://schemas.microsoft.com/office/drawing/2014/main" id="{68665260-3505-42C4-BB91-04D624D329FE}"/>
              </a:ext>
            </a:extLst>
          </p:cNvPr>
          <p:cNvSpPr/>
          <p:nvPr/>
        </p:nvSpPr>
        <p:spPr>
          <a:xfrm>
            <a:off x="6000352" y="3947760"/>
            <a:ext cx="6328026" cy="369332"/>
          </a:xfrm>
          <a:prstGeom prst="rect">
            <a:avLst/>
          </a:prstGeom>
        </p:spPr>
        <p:txBody>
          <a:bodyPr wrap="square">
            <a:spAutoFit/>
          </a:bodyPr>
          <a:lstStyle/>
          <a:p>
            <a:pPr algn="ctr"/>
            <a:r>
              <a:rPr lang="pl-PL" dirty="0">
                <a:latin typeface="Corbel Light" panose="020B0303020204020204" pitchFamily="34" charset="0"/>
              </a:rPr>
              <a:t>Producenci to miłośnicy kultury regionalnej, pasjonaci i hobbyści</a:t>
            </a:r>
          </a:p>
        </p:txBody>
      </p:sp>
      <p:sp>
        <p:nvSpPr>
          <p:cNvPr id="12" name="Prostokąt 11">
            <a:extLst>
              <a:ext uri="{FF2B5EF4-FFF2-40B4-BE49-F238E27FC236}">
                <a16:creationId xmlns:a16="http://schemas.microsoft.com/office/drawing/2014/main" id="{33FF3502-1B7E-412D-83C2-24809A8389E0}"/>
              </a:ext>
            </a:extLst>
          </p:cNvPr>
          <p:cNvSpPr/>
          <p:nvPr/>
        </p:nvSpPr>
        <p:spPr>
          <a:xfrm>
            <a:off x="6106806" y="2964574"/>
            <a:ext cx="4635688" cy="369332"/>
          </a:xfrm>
          <a:prstGeom prst="rect">
            <a:avLst/>
          </a:prstGeom>
        </p:spPr>
        <p:txBody>
          <a:bodyPr wrap="square">
            <a:spAutoFit/>
          </a:bodyPr>
          <a:lstStyle/>
          <a:p>
            <a:pPr algn="ctr"/>
            <a:r>
              <a:rPr lang="pl-PL" dirty="0">
                <a:latin typeface="Corbel Light" panose="020B0303020204020204" pitchFamily="34" charset="0"/>
              </a:rPr>
              <a:t>Sprzedaż produktów okazjonalnie i sezonowo</a:t>
            </a:r>
          </a:p>
        </p:txBody>
      </p:sp>
      <p:sp>
        <p:nvSpPr>
          <p:cNvPr id="17" name="pole tekstowe 16">
            <a:extLst>
              <a:ext uri="{FF2B5EF4-FFF2-40B4-BE49-F238E27FC236}">
                <a16:creationId xmlns:a16="http://schemas.microsoft.com/office/drawing/2014/main" id="{4BB50E5C-FCF0-4C96-8B48-21D82E150184}"/>
              </a:ext>
            </a:extLst>
          </p:cNvPr>
          <p:cNvSpPr txBox="1"/>
          <p:nvPr/>
        </p:nvSpPr>
        <p:spPr>
          <a:xfrm>
            <a:off x="3310183" y="1322535"/>
            <a:ext cx="4084217" cy="461665"/>
          </a:xfrm>
          <a:prstGeom prst="rect">
            <a:avLst/>
          </a:prstGeom>
          <a:noFill/>
        </p:spPr>
        <p:txBody>
          <a:bodyPr wrap="square" rtlCol="0">
            <a:spAutoFit/>
          </a:bodyPr>
          <a:lstStyle/>
          <a:p>
            <a:r>
              <a:rPr lang="pl-PL" sz="2400" b="1" dirty="0">
                <a:solidFill>
                  <a:srgbClr val="C00000"/>
                </a:solidFill>
                <a:latin typeface="Arial" panose="020B0604020202020204" pitchFamily="34" charset="0"/>
                <a:cs typeface="Arial" panose="020B0604020202020204" pitchFamily="34" charset="0"/>
              </a:rPr>
              <a:t>Co się na to składa?</a:t>
            </a:r>
          </a:p>
        </p:txBody>
      </p:sp>
      <p:sp>
        <p:nvSpPr>
          <p:cNvPr id="18" name="pole tekstowe 17">
            <a:extLst>
              <a:ext uri="{FF2B5EF4-FFF2-40B4-BE49-F238E27FC236}">
                <a16:creationId xmlns:a16="http://schemas.microsoft.com/office/drawing/2014/main" id="{A73D8391-4B10-4EEC-BBC7-CE5F8394F646}"/>
              </a:ext>
            </a:extLst>
          </p:cNvPr>
          <p:cNvSpPr txBox="1"/>
          <p:nvPr/>
        </p:nvSpPr>
        <p:spPr>
          <a:xfrm>
            <a:off x="861883" y="4656647"/>
            <a:ext cx="894423" cy="461665"/>
          </a:xfrm>
          <a:prstGeom prst="rect">
            <a:avLst/>
          </a:prstGeom>
          <a:noFill/>
        </p:spPr>
        <p:txBody>
          <a:bodyPr wrap="square" rtlCol="0">
            <a:spAutoFit/>
          </a:bodyPr>
          <a:lstStyle/>
          <a:p>
            <a:r>
              <a:rPr lang="pl-PL" sz="2400" dirty="0">
                <a:latin typeface="Corbel Light" panose="020B0303020204020204" pitchFamily="34" charset="0"/>
              </a:rPr>
              <a:t>Efekt</a:t>
            </a:r>
          </a:p>
        </p:txBody>
      </p:sp>
      <p:sp>
        <p:nvSpPr>
          <p:cNvPr id="21" name="Kształt litery L 20">
            <a:extLst>
              <a:ext uri="{FF2B5EF4-FFF2-40B4-BE49-F238E27FC236}">
                <a16:creationId xmlns:a16="http://schemas.microsoft.com/office/drawing/2014/main" id="{6A4F1408-46AF-4D0A-BAAF-B3422BB34632}"/>
              </a:ext>
            </a:extLst>
          </p:cNvPr>
          <p:cNvSpPr/>
          <p:nvPr/>
        </p:nvSpPr>
        <p:spPr>
          <a:xfrm>
            <a:off x="318538" y="2845130"/>
            <a:ext cx="2430587" cy="295542"/>
          </a:xfrm>
          <a:prstGeom prst="corner">
            <a:avLst>
              <a:gd name="adj1" fmla="val 1424"/>
              <a:gd name="adj2" fmla="val 61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Kształt litery L 21">
            <a:extLst>
              <a:ext uri="{FF2B5EF4-FFF2-40B4-BE49-F238E27FC236}">
                <a16:creationId xmlns:a16="http://schemas.microsoft.com/office/drawing/2014/main" id="{056F8A87-E385-4575-ABE0-EF6C7D0C7A2A}"/>
              </a:ext>
            </a:extLst>
          </p:cNvPr>
          <p:cNvSpPr/>
          <p:nvPr/>
        </p:nvSpPr>
        <p:spPr>
          <a:xfrm>
            <a:off x="318539" y="3832886"/>
            <a:ext cx="2430587" cy="295542"/>
          </a:xfrm>
          <a:prstGeom prst="corner">
            <a:avLst>
              <a:gd name="adj1" fmla="val 1424"/>
              <a:gd name="adj2" fmla="val 61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Kształt litery L 23">
            <a:extLst>
              <a:ext uri="{FF2B5EF4-FFF2-40B4-BE49-F238E27FC236}">
                <a16:creationId xmlns:a16="http://schemas.microsoft.com/office/drawing/2014/main" id="{CF67F29F-0BD0-43BB-9BF1-CE5EA307DE8F}"/>
              </a:ext>
            </a:extLst>
          </p:cNvPr>
          <p:cNvSpPr/>
          <p:nvPr/>
        </p:nvSpPr>
        <p:spPr>
          <a:xfrm>
            <a:off x="6170451" y="3107501"/>
            <a:ext cx="4311226" cy="295542"/>
          </a:xfrm>
          <a:prstGeom prst="corner">
            <a:avLst>
              <a:gd name="adj1" fmla="val 1424"/>
              <a:gd name="adj2" fmla="val 61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Kształt litery L 24">
            <a:extLst>
              <a:ext uri="{FF2B5EF4-FFF2-40B4-BE49-F238E27FC236}">
                <a16:creationId xmlns:a16="http://schemas.microsoft.com/office/drawing/2014/main" id="{67148EB0-6E04-46C5-96D2-F71C55D5B061}"/>
              </a:ext>
            </a:extLst>
          </p:cNvPr>
          <p:cNvSpPr/>
          <p:nvPr/>
        </p:nvSpPr>
        <p:spPr>
          <a:xfrm>
            <a:off x="6079655" y="4075359"/>
            <a:ext cx="5887980" cy="295542"/>
          </a:xfrm>
          <a:prstGeom prst="corner">
            <a:avLst>
              <a:gd name="adj1" fmla="val 1424"/>
              <a:gd name="adj2" fmla="val 61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Kształt litery L 25">
            <a:extLst>
              <a:ext uri="{FF2B5EF4-FFF2-40B4-BE49-F238E27FC236}">
                <a16:creationId xmlns:a16="http://schemas.microsoft.com/office/drawing/2014/main" id="{BF620007-ED53-4A25-9D31-D29AA24A6698}"/>
              </a:ext>
            </a:extLst>
          </p:cNvPr>
          <p:cNvSpPr/>
          <p:nvPr/>
        </p:nvSpPr>
        <p:spPr>
          <a:xfrm>
            <a:off x="6189932" y="2522748"/>
            <a:ext cx="2430587" cy="295542"/>
          </a:xfrm>
          <a:prstGeom prst="corner">
            <a:avLst>
              <a:gd name="adj1" fmla="val 1424"/>
              <a:gd name="adj2" fmla="val 61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Kształt litery L 26">
            <a:extLst>
              <a:ext uri="{FF2B5EF4-FFF2-40B4-BE49-F238E27FC236}">
                <a16:creationId xmlns:a16="http://schemas.microsoft.com/office/drawing/2014/main" id="{792A6702-294F-4C0D-9AF5-104C318D281D}"/>
              </a:ext>
            </a:extLst>
          </p:cNvPr>
          <p:cNvSpPr/>
          <p:nvPr/>
        </p:nvSpPr>
        <p:spPr>
          <a:xfrm>
            <a:off x="3293339" y="2811959"/>
            <a:ext cx="2532036" cy="295542"/>
          </a:xfrm>
          <a:prstGeom prst="corner">
            <a:avLst>
              <a:gd name="adj1" fmla="val 1424"/>
              <a:gd name="adj2" fmla="val 61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Kształt litery L 27">
            <a:extLst>
              <a:ext uri="{FF2B5EF4-FFF2-40B4-BE49-F238E27FC236}">
                <a16:creationId xmlns:a16="http://schemas.microsoft.com/office/drawing/2014/main" id="{7623CD32-C56B-4AEF-869A-CA10CDF3D8CC}"/>
              </a:ext>
            </a:extLst>
          </p:cNvPr>
          <p:cNvSpPr/>
          <p:nvPr/>
        </p:nvSpPr>
        <p:spPr>
          <a:xfrm>
            <a:off x="3293339" y="3800709"/>
            <a:ext cx="2256732" cy="295542"/>
          </a:xfrm>
          <a:prstGeom prst="corner">
            <a:avLst>
              <a:gd name="adj1" fmla="val 1424"/>
              <a:gd name="adj2" fmla="val 61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9" name="Kształt litery L 28">
            <a:extLst>
              <a:ext uri="{FF2B5EF4-FFF2-40B4-BE49-F238E27FC236}">
                <a16:creationId xmlns:a16="http://schemas.microsoft.com/office/drawing/2014/main" id="{75B0504F-ACDE-40AB-8F1A-BDCE660E90A6}"/>
              </a:ext>
            </a:extLst>
          </p:cNvPr>
          <p:cNvSpPr/>
          <p:nvPr/>
        </p:nvSpPr>
        <p:spPr>
          <a:xfrm>
            <a:off x="839297" y="4814411"/>
            <a:ext cx="894423" cy="295542"/>
          </a:xfrm>
          <a:prstGeom prst="corner">
            <a:avLst>
              <a:gd name="adj1" fmla="val 1424"/>
              <a:gd name="adj2" fmla="val 61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useBgFill="1">
        <p:nvSpPr>
          <p:cNvPr id="30" name="Prostokąt: zaokrąglone rogi 29">
            <a:extLst>
              <a:ext uri="{FF2B5EF4-FFF2-40B4-BE49-F238E27FC236}">
                <a16:creationId xmlns:a16="http://schemas.microsoft.com/office/drawing/2014/main" id="{8B2D4B90-528A-4E4C-B044-A2E65C1BA0B3}"/>
              </a:ext>
            </a:extLst>
          </p:cNvPr>
          <p:cNvSpPr/>
          <p:nvPr/>
        </p:nvSpPr>
        <p:spPr>
          <a:xfrm>
            <a:off x="2637327" y="4593640"/>
            <a:ext cx="7844350" cy="41766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pole tekstowe 30">
            <a:extLst>
              <a:ext uri="{FF2B5EF4-FFF2-40B4-BE49-F238E27FC236}">
                <a16:creationId xmlns:a16="http://schemas.microsoft.com/office/drawing/2014/main" id="{B927D5BC-1563-4029-B1AF-370999E6730B}"/>
              </a:ext>
            </a:extLst>
          </p:cNvPr>
          <p:cNvSpPr txBox="1"/>
          <p:nvPr/>
        </p:nvSpPr>
        <p:spPr>
          <a:xfrm>
            <a:off x="2637327" y="4626687"/>
            <a:ext cx="8002933" cy="646331"/>
          </a:xfrm>
          <a:prstGeom prst="rect">
            <a:avLst/>
          </a:prstGeom>
          <a:noFill/>
        </p:spPr>
        <p:txBody>
          <a:bodyPr wrap="square" rtlCol="0">
            <a:spAutoFit/>
          </a:bodyPr>
          <a:lstStyle/>
          <a:p>
            <a:pPr algn="ctr"/>
            <a:r>
              <a:rPr lang="pl-PL" dirty="0">
                <a:latin typeface="Corbel Light" panose="020B0303020204020204" pitchFamily="34" charset="0"/>
              </a:rPr>
              <a:t>Produkty o niezwykłych walorach smakowych i wysokich wartościach odżywczych</a:t>
            </a:r>
          </a:p>
          <a:p>
            <a:endParaRPr lang="pl-PL" dirty="0"/>
          </a:p>
        </p:txBody>
      </p:sp>
      <p:sp>
        <p:nvSpPr>
          <p:cNvPr id="32" name="Kształt litery L 31">
            <a:extLst>
              <a:ext uri="{FF2B5EF4-FFF2-40B4-BE49-F238E27FC236}">
                <a16:creationId xmlns:a16="http://schemas.microsoft.com/office/drawing/2014/main" id="{37DD7229-49F2-4985-A090-555C78AA4002}"/>
              </a:ext>
            </a:extLst>
          </p:cNvPr>
          <p:cNvSpPr/>
          <p:nvPr/>
        </p:nvSpPr>
        <p:spPr>
          <a:xfrm rot="10800000">
            <a:off x="2692617" y="4578508"/>
            <a:ext cx="7844349" cy="295542"/>
          </a:xfrm>
          <a:prstGeom prst="corner">
            <a:avLst>
              <a:gd name="adj1" fmla="val 1424"/>
              <a:gd name="adj2" fmla="val 61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3" name="Kształt litery L 32">
            <a:extLst>
              <a:ext uri="{FF2B5EF4-FFF2-40B4-BE49-F238E27FC236}">
                <a16:creationId xmlns:a16="http://schemas.microsoft.com/office/drawing/2014/main" id="{905278FA-3031-4DB7-8FF8-92574EC8146E}"/>
              </a:ext>
            </a:extLst>
          </p:cNvPr>
          <p:cNvSpPr/>
          <p:nvPr/>
        </p:nvSpPr>
        <p:spPr>
          <a:xfrm>
            <a:off x="2659913" y="4787213"/>
            <a:ext cx="7877053" cy="295542"/>
          </a:xfrm>
          <a:prstGeom prst="corner">
            <a:avLst>
              <a:gd name="adj1" fmla="val 1424"/>
              <a:gd name="adj2" fmla="val 61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Podtytuł 2">
            <a:extLst>
              <a:ext uri="{FF2B5EF4-FFF2-40B4-BE49-F238E27FC236}">
                <a16:creationId xmlns:a16="http://schemas.microsoft.com/office/drawing/2014/main" id="{74ED9328-FDD0-2130-7E9F-6983FF1B7BC0}"/>
              </a:ext>
            </a:extLst>
          </p:cNvPr>
          <p:cNvSpPr txBox="1">
            <a:spLocks/>
          </p:cNvSpPr>
          <p:nvPr/>
        </p:nvSpPr>
        <p:spPr>
          <a:xfrm>
            <a:off x="91960" y="6494388"/>
            <a:ext cx="2883741" cy="581476"/>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pl-PL" sz="1800" dirty="0">
                <a:solidFill>
                  <a:schemeClr val="bg1"/>
                </a:solidFill>
                <a:latin typeface="Mistral" panose="03090702030407020403" pitchFamily="66" charset="0"/>
              </a:rPr>
              <a:t>Żywność tradycyjna i regionalna</a:t>
            </a:r>
          </a:p>
        </p:txBody>
      </p:sp>
      <p:pic>
        <p:nvPicPr>
          <p:cNvPr id="37" name="Obraz 36">
            <a:extLst>
              <a:ext uri="{FF2B5EF4-FFF2-40B4-BE49-F238E27FC236}">
                <a16:creationId xmlns:a16="http://schemas.microsoft.com/office/drawing/2014/main" id="{95B7E4E6-A227-157A-8D8D-EF99FD49E5D8}"/>
              </a:ext>
            </a:extLst>
          </p:cNvPr>
          <p:cNvPicPr>
            <a:picLocks noChangeAspect="1"/>
          </p:cNvPicPr>
          <p:nvPr/>
        </p:nvPicPr>
        <p:blipFill>
          <a:blip r:embed="rId2"/>
          <a:stretch>
            <a:fillRect/>
          </a:stretch>
        </p:blipFill>
        <p:spPr>
          <a:xfrm>
            <a:off x="2048702" y="5393771"/>
            <a:ext cx="2688922" cy="1523722"/>
          </a:xfrm>
          <a:prstGeom prst="ellipse">
            <a:avLst/>
          </a:prstGeom>
          <a:ln>
            <a:noFill/>
          </a:ln>
          <a:effectLst>
            <a:softEdge rad="112500"/>
          </a:effectLst>
        </p:spPr>
      </p:pic>
      <p:pic>
        <p:nvPicPr>
          <p:cNvPr id="38" name="Picture 2" descr="Ekologiczne tradycyjne sery od Maziejuków - Posts | Facebook">
            <a:extLst>
              <a:ext uri="{FF2B5EF4-FFF2-40B4-BE49-F238E27FC236}">
                <a16:creationId xmlns:a16="http://schemas.microsoft.com/office/drawing/2014/main" id="{A62F410D-CF2D-1B06-4842-5E6DD39F7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0169" y="5479496"/>
            <a:ext cx="2172114" cy="152372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9" name="Picture 2" descr="Produkt regionalny: Ser biały z Handzlówki - CABAS.pl">
            <a:extLst>
              <a:ext uri="{FF2B5EF4-FFF2-40B4-BE49-F238E27FC236}">
                <a16:creationId xmlns:a16="http://schemas.microsoft.com/office/drawing/2014/main" id="{1D0215C7-BDE1-FAA9-D0F2-B85C67A92B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1126" y="5719244"/>
            <a:ext cx="1923274" cy="128397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Podtytuł 2">
            <a:extLst>
              <a:ext uri="{FF2B5EF4-FFF2-40B4-BE49-F238E27FC236}">
                <a16:creationId xmlns:a16="http://schemas.microsoft.com/office/drawing/2014/main" id="{4D223762-5A6F-29CD-71B4-840E2B3E67A0}"/>
              </a:ext>
            </a:extLst>
          </p:cNvPr>
          <p:cNvSpPr txBox="1">
            <a:spLocks/>
          </p:cNvSpPr>
          <p:nvPr/>
        </p:nvSpPr>
        <p:spPr>
          <a:xfrm>
            <a:off x="519394" y="6106840"/>
            <a:ext cx="3523206" cy="581476"/>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pl-PL" dirty="0">
                <a:solidFill>
                  <a:schemeClr val="bg1"/>
                </a:solidFill>
                <a:latin typeface="Mistral" panose="03090702030407020403" pitchFamily="66" charset="0"/>
              </a:rPr>
              <a:t>Smakuje od wielu pokoleń</a:t>
            </a:r>
          </a:p>
        </p:txBody>
      </p:sp>
      <p:pic>
        <p:nvPicPr>
          <p:cNvPr id="14" name="Obraz 13">
            <a:extLst>
              <a:ext uri="{FF2B5EF4-FFF2-40B4-BE49-F238E27FC236}">
                <a16:creationId xmlns:a16="http://schemas.microsoft.com/office/drawing/2014/main" id="{9309FBB8-7330-5CDB-DBB3-119723207ABE}"/>
              </a:ext>
            </a:extLst>
          </p:cNvPr>
          <p:cNvPicPr>
            <a:picLocks noChangeAspect="1"/>
          </p:cNvPicPr>
          <p:nvPr/>
        </p:nvPicPr>
        <p:blipFill>
          <a:blip r:embed="rId5"/>
          <a:stretch>
            <a:fillRect/>
          </a:stretch>
        </p:blipFill>
        <p:spPr>
          <a:xfrm>
            <a:off x="126171" y="34033"/>
            <a:ext cx="1422810" cy="1357729"/>
          </a:xfrm>
          <a:prstGeom prst="ellipse">
            <a:avLst/>
          </a:prstGeom>
          <a:ln>
            <a:noFill/>
          </a:ln>
          <a:effectLst>
            <a:softEdge rad="112500"/>
          </a:effectLst>
        </p:spPr>
      </p:pic>
      <p:sp>
        <p:nvSpPr>
          <p:cNvPr id="15" name="Prostokąt 14">
            <a:extLst>
              <a:ext uri="{FF2B5EF4-FFF2-40B4-BE49-F238E27FC236}">
                <a16:creationId xmlns:a16="http://schemas.microsoft.com/office/drawing/2014/main" id="{409E7BF7-8263-9B91-4DED-B7012434AA5D}"/>
              </a:ext>
            </a:extLst>
          </p:cNvPr>
          <p:cNvSpPr/>
          <p:nvPr/>
        </p:nvSpPr>
        <p:spPr>
          <a:xfrm>
            <a:off x="105847" y="1379892"/>
            <a:ext cx="1463457" cy="103969"/>
          </a:xfrm>
          <a:prstGeom prst="rect">
            <a:avLst/>
          </a:prstGeom>
          <a:solidFill>
            <a:srgbClr val="CBCBC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pl-PL"/>
          </a:p>
        </p:txBody>
      </p:sp>
      <p:sp>
        <p:nvSpPr>
          <p:cNvPr id="16" name="pole tekstowe 15">
            <a:extLst>
              <a:ext uri="{FF2B5EF4-FFF2-40B4-BE49-F238E27FC236}">
                <a16:creationId xmlns:a16="http://schemas.microsoft.com/office/drawing/2014/main" id="{4D45C10F-A73F-4D4A-B6A3-1FF1BEBE9C0E}"/>
              </a:ext>
            </a:extLst>
          </p:cNvPr>
          <p:cNvSpPr txBox="1"/>
          <p:nvPr/>
        </p:nvSpPr>
        <p:spPr>
          <a:xfrm>
            <a:off x="1487227" y="72874"/>
            <a:ext cx="18924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R</a:t>
            </a:r>
            <a:endParaRPr lang="pl-PL" sz="5400" dirty="0"/>
          </a:p>
        </p:txBody>
      </p:sp>
      <p:sp>
        <p:nvSpPr>
          <p:cNvPr id="19" name="pole tekstowe 18">
            <a:extLst>
              <a:ext uri="{FF2B5EF4-FFF2-40B4-BE49-F238E27FC236}">
                <a16:creationId xmlns:a16="http://schemas.microsoft.com/office/drawing/2014/main" id="{6FECC122-280E-6551-9346-331F0E41B69E}"/>
              </a:ext>
            </a:extLst>
          </p:cNvPr>
          <p:cNvSpPr txBox="1"/>
          <p:nvPr/>
        </p:nvSpPr>
        <p:spPr>
          <a:xfrm>
            <a:off x="1889013" y="196532"/>
            <a:ext cx="12896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H</a:t>
            </a:r>
            <a:endParaRPr lang="pl-PL" sz="5400" dirty="0"/>
          </a:p>
        </p:txBody>
      </p:sp>
      <p:sp>
        <p:nvSpPr>
          <p:cNvPr id="20" name="pole tekstowe 19">
            <a:extLst>
              <a:ext uri="{FF2B5EF4-FFF2-40B4-BE49-F238E27FC236}">
                <a16:creationId xmlns:a16="http://schemas.microsoft.com/office/drawing/2014/main" id="{D1A5C801-9F5A-D6E9-EB2E-E690807697E3}"/>
              </a:ext>
            </a:extLst>
          </p:cNvPr>
          <p:cNvSpPr txBox="1"/>
          <p:nvPr/>
        </p:nvSpPr>
        <p:spPr>
          <a:xfrm>
            <a:off x="2280997" y="72874"/>
            <a:ext cx="18924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D</a:t>
            </a:r>
            <a:endParaRPr lang="pl-PL" sz="5400" dirty="0"/>
          </a:p>
        </p:txBody>
      </p:sp>
      <p:pic>
        <p:nvPicPr>
          <p:cNvPr id="23" name="Obraz 22">
            <a:extLst>
              <a:ext uri="{FF2B5EF4-FFF2-40B4-BE49-F238E27FC236}">
                <a16:creationId xmlns:a16="http://schemas.microsoft.com/office/drawing/2014/main" id="{48BF045D-9E95-3A37-2730-8A6EB343E75A}"/>
              </a:ext>
            </a:extLst>
          </p:cNvPr>
          <p:cNvPicPr>
            <a:picLocks noChangeAspect="1"/>
          </p:cNvPicPr>
          <p:nvPr/>
        </p:nvPicPr>
        <p:blipFill>
          <a:blip r:embed="rId6">
            <a:duotone>
              <a:prstClr val="black"/>
              <a:schemeClr val="tx2">
                <a:tint val="45000"/>
                <a:satMod val="400000"/>
              </a:schemeClr>
            </a:duotone>
          </a:blip>
          <a:stretch>
            <a:fillRect/>
          </a:stretch>
        </p:blipFill>
        <p:spPr>
          <a:xfrm>
            <a:off x="1258781" y="807848"/>
            <a:ext cx="1943477" cy="624028"/>
          </a:xfrm>
          <a:prstGeom prst="rect">
            <a:avLst/>
          </a:prstGeom>
          <a:ln>
            <a:noFill/>
          </a:ln>
          <a:effectLst>
            <a:softEdge rad="112500"/>
          </a:effectLst>
        </p:spPr>
      </p:pic>
      <p:sp>
        <p:nvSpPr>
          <p:cNvPr id="34" name="pole tekstowe 33">
            <a:extLst>
              <a:ext uri="{FF2B5EF4-FFF2-40B4-BE49-F238E27FC236}">
                <a16:creationId xmlns:a16="http://schemas.microsoft.com/office/drawing/2014/main" id="{17F9C96C-CCBC-F666-035F-9F60FA36E10B}"/>
              </a:ext>
            </a:extLst>
          </p:cNvPr>
          <p:cNvSpPr txBox="1"/>
          <p:nvPr/>
        </p:nvSpPr>
        <p:spPr>
          <a:xfrm>
            <a:off x="3273481" y="653664"/>
            <a:ext cx="8664994" cy="523220"/>
          </a:xfrm>
          <a:prstGeom prst="rect">
            <a:avLst/>
          </a:prstGeom>
          <a:noFill/>
        </p:spPr>
        <p:txBody>
          <a:bodyPr wrap="square">
            <a:spAutoFit/>
          </a:bodyPr>
          <a:lstStyle/>
          <a:p>
            <a:r>
              <a:rPr lang="pl-PL" sz="2800" b="1" dirty="0">
                <a:solidFill>
                  <a:srgbClr val="C00000"/>
                </a:solidFill>
                <a:latin typeface="Arial" panose="020B0604020202020204" pitchFamily="34" charset="0"/>
                <a:cs typeface="Arial" panose="020B0604020202020204" pitchFamily="34" charset="0"/>
              </a:rPr>
              <a:t>Podkarpacie – lider produktów tradycyjnych</a:t>
            </a:r>
          </a:p>
        </p:txBody>
      </p:sp>
      <p:sp>
        <p:nvSpPr>
          <p:cNvPr id="35" name="Podtytuł 4">
            <a:extLst>
              <a:ext uri="{FF2B5EF4-FFF2-40B4-BE49-F238E27FC236}">
                <a16:creationId xmlns:a16="http://schemas.microsoft.com/office/drawing/2014/main" id="{8D3CA5D1-D479-19EC-59C2-E86A56122C46}"/>
              </a:ext>
            </a:extLst>
          </p:cNvPr>
          <p:cNvSpPr txBox="1">
            <a:spLocks/>
          </p:cNvSpPr>
          <p:nvPr/>
        </p:nvSpPr>
        <p:spPr>
          <a:xfrm>
            <a:off x="7210689" y="6121902"/>
            <a:ext cx="4981311" cy="977621"/>
          </a:xfrm>
          <a:prstGeom prst="rect">
            <a:avLst/>
          </a:prstGeom>
        </p:spPr>
        <p:txBody>
          <a:bodyPr vert="horz" lIns="91440" tIns="91440" rIns="91440" bIns="91440" rtlCol="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endParaRPr lang="pl-PL" sz="1100" dirty="0">
              <a:solidFill>
                <a:schemeClr val="bg1"/>
              </a:solidFill>
            </a:endParaRPr>
          </a:p>
        </p:txBody>
      </p:sp>
    </p:spTree>
    <p:extLst>
      <p:ext uri="{BB962C8B-B14F-4D97-AF65-F5344CB8AC3E}">
        <p14:creationId xmlns:p14="http://schemas.microsoft.com/office/powerpoint/2010/main" val="1735653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35AC3-FD3D-2CF1-A0C8-071A3047D300}"/>
            </a:ext>
          </a:extLst>
        </p:cNvPr>
        <p:cNvGrpSpPr/>
        <p:nvPr/>
      </p:nvGrpSpPr>
      <p:grpSpPr>
        <a:xfrm>
          <a:off x="0" y="0"/>
          <a:ext cx="0" cy="0"/>
          <a:chOff x="0" y="0"/>
          <a:chExt cx="0" cy="0"/>
        </a:xfrm>
      </p:grpSpPr>
      <p:sp>
        <p:nvSpPr>
          <p:cNvPr id="2" name="Podtytuł 4">
            <a:extLst>
              <a:ext uri="{FF2B5EF4-FFF2-40B4-BE49-F238E27FC236}">
                <a16:creationId xmlns:a16="http://schemas.microsoft.com/office/drawing/2014/main" id="{C8ADB6C7-70C7-EC47-B8ED-91DFE5192A71}"/>
              </a:ext>
            </a:extLst>
          </p:cNvPr>
          <p:cNvSpPr txBox="1">
            <a:spLocks/>
          </p:cNvSpPr>
          <p:nvPr/>
        </p:nvSpPr>
        <p:spPr>
          <a:xfrm>
            <a:off x="7210689" y="6121902"/>
            <a:ext cx="4981311" cy="977621"/>
          </a:xfrm>
          <a:prstGeom prst="rect">
            <a:avLst/>
          </a:prstGeom>
        </p:spPr>
        <p:txBody>
          <a:bodyPr vert="horz" lIns="91440" tIns="91440" rIns="91440" bIns="91440" rtlCol="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endParaRPr lang="pl-PL" sz="1100" dirty="0">
              <a:solidFill>
                <a:schemeClr val="bg1"/>
              </a:solidFill>
            </a:endParaRPr>
          </a:p>
        </p:txBody>
      </p:sp>
      <p:pic>
        <p:nvPicPr>
          <p:cNvPr id="3" name="Obraz 2">
            <a:extLst>
              <a:ext uri="{FF2B5EF4-FFF2-40B4-BE49-F238E27FC236}">
                <a16:creationId xmlns:a16="http://schemas.microsoft.com/office/drawing/2014/main" id="{99642BDE-E55D-6D29-6F21-889BA8EF0D08}"/>
              </a:ext>
            </a:extLst>
          </p:cNvPr>
          <p:cNvPicPr>
            <a:picLocks noChangeAspect="1"/>
          </p:cNvPicPr>
          <p:nvPr/>
        </p:nvPicPr>
        <p:blipFill>
          <a:blip r:embed="rId2"/>
          <a:stretch>
            <a:fillRect/>
          </a:stretch>
        </p:blipFill>
        <p:spPr>
          <a:xfrm>
            <a:off x="126171" y="34033"/>
            <a:ext cx="1422810" cy="1357729"/>
          </a:xfrm>
          <a:prstGeom prst="ellipse">
            <a:avLst/>
          </a:prstGeom>
          <a:ln>
            <a:noFill/>
          </a:ln>
          <a:effectLst>
            <a:softEdge rad="112500"/>
          </a:effectLst>
        </p:spPr>
      </p:pic>
      <p:pic>
        <p:nvPicPr>
          <p:cNvPr id="5" name="Obraz 4">
            <a:extLst>
              <a:ext uri="{FF2B5EF4-FFF2-40B4-BE49-F238E27FC236}">
                <a16:creationId xmlns:a16="http://schemas.microsoft.com/office/drawing/2014/main" id="{D591DD24-639D-2F71-F16F-9541DEAC94D7}"/>
              </a:ext>
            </a:extLst>
          </p:cNvPr>
          <p:cNvPicPr>
            <a:picLocks noChangeAspect="1"/>
          </p:cNvPicPr>
          <p:nvPr/>
        </p:nvPicPr>
        <p:blipFill>
          <a:blip r:embed="rId3">
            <a:duotone>
              <a:prstClr val="black"/>
              <a:schemeClr val="tx2">
                <a:tint val="45000"/>
                <a:satMod val="400000"/>
              </a:schemeClr>
            </a:duotone>
          </a:blip>
          <a:stretch>
            <a:fillRect/>
          </a:stretch>
        </p:blipFill>
        <p:spPr>
          <a:xfrm>
            <a:off x="1258781" y="807848"/>
            <a:ext cx="1943477" cy="624028"/>
          </a:xfrm>
          <a:prstGeom prst="rect">
            <a:avLst/>
          </a:prstGeom>
          <a:ln>
            <a:noFill/>
          </a:ln>
          <a:effectLst>
            <a:softEdge rad="112500"/>
          </a:effectLst>
        </p:spPr>
      </p:pic>
      <p:sp>
        <p:nvSpPr>
          <p:cNvPr id="6" name="Prostokąt 5">
            <a:extLst>
              <a:ext uri="{FF2B5EF4-FFF2-40B4-BE49-F238E27FC236}">
                <a16:creationId xmlns:a16="http://schemas.microsoft.com/office/drawing/2014/main" id="{0CB5EE95-286C-2493-99A5-DA9A44E1B004}"/>
              </a:ext>
            </a:extLst>
          </p:cNvPr>
          <p:cNvSpPr/>
          <p:nvPr/>
        </p:nvSpPr>
        <p:spPr>
          <a:xfrm>
            <a:off x="105847" y="1379892"/>
            <a:ext cx="1463457" cy="103969"/>
          </a:xfrm>
          <a:prstGeom prst="rect">
            <a:avLst/>
          </a:prstGeom>
          <a:solidFill>
            <a:srgbClr val="CBCBC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CB5850C4-5250-E21C-CC06-781C7E8CFE18}"/>
              </a:ext>
            </a:extLst>
          </p:cNvPr>
          <p:cNvSpPr txBox="1"/>
          <p:nvPr/>
        </p:nvSpPr>
        <p:spPr>
          <a:xfrm>
            <a:off x="1487227" y="72874"/>
            <a:ext cx="18924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R</a:t>
            </a:r>
            <a:endParaRPr lang="pl-PL" sz="5400" dirty="0"/>
          </a:p>
        </p:txBody>
      </p:sp>
      <p:sp>
        <p:nvSpPr>
          <p:cNvPr id="8" name="pole tekstowe 7">
            <a:extLst>
              <a:ext uri="{FF2B5EF4-FFF2-40B4-BE49-F238E27FC236}">
                <a16:creationId xmlns:a16="http://schemas.microsoft.com/office/drawing/2014/main" id="{EC70A629-DCA1-950A-D0ED-103E776ED3E6}"/>
              </a:ext>
            </a:extLst>
          </p:cNvPr>
          <p:cNvSpPr txBox="1"/>
          <p:nvPr/>
        </p:nvSpPr>
        <p:spPr>
          <a:xfrm>
            <a:off x="1889013" y="196532"/>
            <a:ext cx="12896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H</a:t>
            </a:r>
            <a:endParaRPr lang="pl-PL" sz="5400" dirty="0"/>
          </a:p>
        </p:txBody>
      </p:sp>
      <p:sp>
        <p:nvSpPr>
          <p:cNvPr id="9" name="pole tekstowe 8">
            <a:extLst>
              <a:ext uri="{FF2B5EF4-FFF2-40B4-BE49-F238E27FC236}">
                <a16:creationId xmlns:a16="http://schemas.microsoft.com/office/drawing/2014/main" id="{65DC0CDD-61F9-D49B-B6C7-BE988248B7C0}"/>
              </a:ext>
            </a:extLst>
          </p:cNvPr>
          <p:cNvSpPr txBox="1"/>
          <p:nvPr/>
        </p:nvSpPr>
        <p:spPr>
          <a:xfrm>
            <a:off x="2280997" y="72874"/>
            <a:ext cx="18924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D</a:t>
            </a:r>
            <a:endParaRPr lang="pl-PL" sz="5400" dirty="0"/>
          </a:p>
        </p:txBody>
      </p:sp>
      <p:sp>
        <p:nvSpPr>
          <p:cNvPr id="4" name="pole tekstowe 3">
            <a:extLst>
              <a:ext uri="{FF2B5EF4-FFF2-40B4-BE49-F238E27FC236}">
                <a16:creationId xmlns:a16="http://schemas.microsoft.com/office/drawing/2014/main" id="{411A5C7D-98E2-1715-2A12-A050445234C4}"/>
              </a:ext>
            </a:extLst>
          </p:cNvPr>
          <p:cNvSpPr txBox="1"/>
          <p:nvPr/>
        </p:nvSpPr>
        <p:spPr>
          <a:xfrm>
            <a:off x="837575" y="2342063"/>
            <a:ext cx="9679233" cy="2954655"/>
          </a:xfrm>
          <a:prstGeom prst="rect">
            <a:avLst/>
          </a:prstGeom>
          <a:noFill/>
        </p:spPr>
        <p:txBody>
          <a:bodyPr wrap="square">
            <a:spAutoFit/>
          </a:bodyPr>
          <a:lstStyle/>
          <a:p>
            <a:pPr>
              <a:lnSpc>
                <a:spcPct val="150000"/>
              </a:lnSpc>
            </a:pPr>
            <a:endParaRPr lang="pl-PL" sz="1000"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ü"/>
            </a:pPr>
            <a:r>
              <a:rPr lang="pl-PL" dirty="0">
                <a:latin typeface="Arial" panose="020B0604020202020204" pitchFamily="34" charset="0"/>
                <a:cs typeface="Arial" panose="020B0604020202020204" pitchFamily="34" charset="0"/>
              </a:rPr>
              <a:t>względom </a:t>
            </a:r>
            <a:r>
              <a:rPr lang="pl-PL" b="1" dirty="0">
                <a:solidFill>
                  <a:srgbClr val="C00000"/>
                </a:solidFill>
                <a:latin typeface="Arial" panose="020B0604020202020204" pitchFamily="34" charset="0"/>
                <a:cs typeface="Arial" panose="020B0604020202020204" pitchFamily="34" charset="0"/>
              </a:rPr>
              <a:t>gospodarczym</a:t>
            </a:r>
            <a:r>
              <a:rPr lang="pl-PL" b="1" dirty="0">
                <a:solidFill>
                  <a:srgbClr val="FF0000"/>
                </a:solidFill>
                <a:latin typeface="Arial" panose="020B0604020202020204" pitchFamily="34" charset="0"/>
                <a:cs typeface="Arial" panose="020B0604020202020204" pitchFamily="34" charset="0"/>
              </a:rPr>
              <a:t> </a:t>
            </a:r>
            <a:r>
              <a:rPr lang="pl-PL" dirty="0">
                <a:latin typeface="Arial" panose="020B0604020202020204" pitchFamily="34" charset="0"/>
                <a:cs typeface="Arial" panose="020B0604020202020204" pitchFamily="34" charset="0"/>
              </a:rPr>
              <a:t>- przez tworzenie nowych firm, odprowadzenie podatków dla gmin oraz zwiększenie dochodów dla mieszkańców; </a:t>
            </a:r>
          </a:p>
          <a:p>
            <a:pPr marL="285750" indent="-285750">
              <a:lnSpc>
                <a:spcPct val="150000"/>
              </a:lnSpc>
              <a:buFont typeface="Wingdings" panose="05000000000000000000" pitchFamily="2" charset="2"/>
              <a:buChar char="ü"/>
            </a:pPr>
            <a:r>
              <a:rPr lang="pl-PL" b="1" dirty="0">
                <a:solidFill>
                  <a:srgbClr val="C00000"/>
                </a:solidFill>
                <a:latin typeface="Arial" panose="020B0604020202020204" pitchFamily="34" charset="0"/>
                <a:cs typeface="Arial" panose="020B0604020202020204" pitchFamily="34" charset="0"/>
              </a:rPr>
              <a:t>środowiskowym</a:t>
            </a:r>
            <a:r>
              <a:rPr lang="pl-PL" dirty="0">
                <a:latin typeface="Arial" panose="020B0604020202020204" pitchFamily="34" charset="0"/>
                <a:cs typeface="Arial" panose="020B0604020202020204" pitchFamily="34" charset="0"/>
              </a:rPr>
              <a:t> przez wykorzystywanie naturalnych zasobów społeczeństwa,</a:t>
            </a:r>
          </a:p>
          <a:p>
            <a:pPr marL="285750" indent="-285750">
              <a:lnSpc>
                <a:spcPct val="150000"/>
              </a:lnSpc>
              <a:buFont typeface="Wingdings" panose="05000000000000000000" pitchFamily="2" charset="2"/>
              <a:buChar char="ü"/>
            </a:pPr>
            <a:r>
              <a:rPr lang="pl-PL" dirty="0">
                <a:latin typeface="Arial" panose="020B0604020202020204" pitchFamily="34" charset="0"/>
                <a:cs typeface="Arial" panose="020B0604020202020204" pitchFamily="34" charset="0"/>
              </a:rPr>
              <a:t>jest korzystny dla względów </a:t>
            </a:r>
            <a:r>
              <a:rPr lang="pl-PL" b="1" dirty="0">
                <a:solidFill>
                  <a:srgbClr val="C00000"/>
                </a:solidFill>
                <a:latin typeface="Arial" panose="020B0604020202020204" pitchFamily="34" charset="0"/>
                <a:cs typeface="Arial" panose="020B0604020202020204" pitchFamily="34" charset="0"/>
              </a:rPr>
              <a:t>społecznych</a:t>
            </a:r>
            <a:r>
              <a:rPr lang="pl-PL" dirty="0">
                <a:latin typeface="Arial" panose="020B0604020202020204" pitchFamily="34" charset="0"/>
                <a:cs typeface="Arial" panose="020B0604020202020204" pitchFamily="34" charset="0"/>
              </a:rPr>
              <a:t>, poprzez tworzenie nowych miejsc pracy oraz przywiązania do regionu. </a:t>
            </a:r>
          </a:p>
          <a:p>
            <a:endParaRPr lang="pl-PL" dirty="0">
              <a:latin typeface="Arial" panose="020B0604020202020204" pitchFamily="34" charset="0"/>
              <a:cs typeface="Arial" panose="020B0604020202020204" pitchFamily="34" charset="0"/>
            </a:endParaRPr>
          </a:p>
          <a:p>
            <a:r>
              <a:rPr lang="pl-PL" dirty="0">
                <a:latin typeface="Arial" panose="020B0604020202020204" pitchFamily="34" charset="0"/>
                <a:cs typeface="Arial" panose="020B0604020202020204" pitchFamily="34" charset="0"/>
              </a:rPr>
              <a:t>  </a:t>
            </a:r>
          </a:p>
        </p:txBody>
      </p:sp>
      <p:sp>
        <p:nvSpPr>
          <p:cNvPr id="13" name="pole tekstowe 12">
            <a:extLst>
              <a:ext uri="{FF2B5EF4-FFF2-40B4-BE49-F238E27FC236}">
                <a16:creationId xmlns:a16="http://schemas.microsoft.com/office/drawing/2014/main" id="{698A9F9E-2C45-D66E-4AFD-F1BF7F5970D6}"/>
              </a:ext>
            </a:extLst>
          </p:cNvPr>
          <p:cNvSpPr txBox="1"/>
          <p:nvPr/>
        </p:nvSpPr>
        <p:spPr>
          <a:xfrm>
            <a:off x="1091001" y="1799216"/>
            <a:ext cx="7105828" cy="461665"/>
          </a:xfrm>
          <a:prstGeom prst="rect">
            <a:avLst/>
          </a:prstGeom>
          <a:noFill/>
        </p:spPr>
        <p:txBody>
          <a:bodyPr wrap="square">
            <a:spAutoFit/>
          </a:bodyPr>
          <a:lstStyle/>
          <a:p>
            <a:r>
              <a:rPr lang="pl-PL" sz="2400" b="1" dirty="0">
                <a:solidFill>
                  <a:srgbClr val="C00000"/>
                </a:solidFill>
                <a:latin typeface="Arial" panose="020B0604020202020204" pitchFamily="34" charset="0"/>
                <a:cs typeface="Arial" panose="020B0604020202020204" pitchFamily="34" charset="0"/>
              </a:rPr>
              <a:t>Rozwój rynku lokalnych produktów </a:t>
            </a:r>
            <a:r>
              <a:rPr lang="pl-PL" sz="2400" dirty="0">
                <a:latin typeface="Arial" panose="020B0604020202020204" pitchFamily="34" charset="0"/>
                <a:cs typeface="Arial" panose="020B0604020202020204" pitchFamily="34" charset="0"/>
              </a:rPr>
              <a:t>sprzyja : </a:t>
            </a:r>
          </a:p>
        </p:txBody>
      </p:sp>
      <p:pic>
        <p:nvPicPr>
          <p:cNvPr id="14" name="Obraz 13">
            <a:extLst>
              <a:ext uri="{FF2B5EF4-FFF2-40B4-BE49-F238E27FC236}">
                <a16:creationId xmlns:a16="http://schemas.microsoft.com/office/drawing/2014/main" id="{82EB5F82-E004-89E3-0241-4F5CA7E964DF}"/>
              </a:ext>
            </a:extLst>
          </p:cNvPr>
          <p:cNvPicPr>
            <a:picLocks noChangeAspect="1"/>
          </p:cNvPicPr>
          <p:nvPr/>
        </p:nvPicPr>
        <p:blipFill>
          <a:blip r:embed="rId4"/>
          <a:stretch>
            <a:fillRect/>
          </a:stretch>
        </p:blipFill>
        <p:spPr>
          <a:xfrm>
            <a:off x="8338657" y="72874"/>
            <a:ext cx="3830552" cy="2551208"/>
          </a:xfrm>
          <a:prstGeom prst="ellipse">
            <a:avLst/>
          </a:prstGeom>
          <a:ln>
            <a:noFill/>
          </a:ln>
          <a:effectLst>
            <a:softEdge rad="112500"/>
          </a:effectLst>
        </p:spPr>
      </p:pic>
    </p:spTree>
    <p:extLst>
      <p:ext uri="{BB962C8B-B14F-4D97-AF65-F5344CB8AC3E}">
        <p14:creationId xmlns:p14="http://schemas.microsoft.com/office/powerpoint/2010/main" val="275377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B5D24-4C4A-7F8B-FF31-3659509D5D5F}"/>
            </a:ext>
          </a:extLst>
        </p:cNvPr>
        <p:cNvGrpSpPr/>
        <p:nvPr/>
      </p:nvGrpSpPr>
      <p:grpSpPr>
        <a:xfrm>
          <a:off x="0" y="0"/>
          <a:ext cx="0" cy="0"/>
          <a:chOff x="0" y="0"/>
          <a:chExt cx="0" cy="0"/>
        </a:xfrm>
      </p:grpSpPr>
      <p:sp>
        <p:nvSpPr>
          <p:cNvPr id="2" name="Podtytuł 4">
            <a:extLst>
              <a:ext uri="{FF2B5EF4-FFF2-40B4-BE49-F238E27FC236}">
                <a16:creationId xmlns:a16="http://schemas.microsoft.com/office/drawing/2014/main" id="{72B18846-2233-0B5D-221D-D07275E94448}"/>
              </a:ext>
            </a:extLst>
          </p:cNvPr>
          <p:cNvSpPr txBox="1">
            <a:spLocks/>
          </p:cNvSpPr>
          <p:nvPr/>
        </p:nvSpPr>
        <p:spPr>
          <a:xfrm>
            <a:off x="7210689" y="6121902"/>
            <a:ext cx="4981311" cy="977621"/>
          </a:xfrm>
          <a:prstGeom prst="rect">
            <a:avLst/>
          </a:prstGeom>
        </p:spPr>
        <p:txBody>
          <a:bodyPr vert="horz" lIns="91440" tIns="91440" rIns="91440" bIns="91440" rtlCol="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endParaRPr lang="pl-PL" sz="1100" dirty="0">
              <a:solidFill>
                <a:schemeClr val="bg1"/>
              </a:solidFill>
            </a:endParaRPr>
          </a:p>
        </p:txBody>
      </p:sp>
      <p:pic>
        <p:nvPicPr>
          <p:cNvPr id="3" name="Obraz 2">
            <a:extLst>
              <a:ext uri="{FF2B5EF4-FFF2-40B4-BE49-F238E27FC236}">
                <a16:creationId xmlns:a16="http://schemas.microsoft.com/office/drawing/2014/main" id="{90D26900-DED3-1F7C-5D4B-1B9A06418AB7}"/>
              </a:ext>
            </a:extLst>
          </p:cNvPr>
          <p:cNvPicPr>
            <a:picLocks noChangeAspect="1"/>
          </p:cNvPicPr>
          <p:nvPr/>
        </p:nvPicPr>
        <p:blipFill>
          <a:blip r:embed="rId2"/>
          <a:stretch>
            <a:fillRect/>
          </a:stretch>
        </p:blipFill>
        <p:spPr>
          <a:xfrm>
            <a:off x="126171" y="34033"/>
            <a:ext cx="1422810" cy="1357729"/>
          </a:xfrm>
          <a:prstGeom prst="ellipse">
            <a:avLst/>
          </a:prstGeom>
          <a:ln>
            <a:noFill/>
          </a:ln>
          <a:effectLst>
            <a:softEdge rad="112500"/>
          </a:effectLst>
        </p:spPr>
      </p:pic>
      <p:pic>
        <p:nvPicPr>
          <p:cNvPr id="5" name="Obraz 4">
            <a:extLst>
              <a:ext uri="{FF2B5EF4-FFF2-40B4-BE49-F238E27FC236}">
                <a16:creationId xmlns:a16="http://schemas.microsoft.com/office/drawing/2014/main" id="{A115B24B-7B8C-479D-6A5F-CE1F7B86C26E}"/>
              </a:ext>
            </a:extLst>
          </p:cNvPr>
          <p:cNvPicPr>
            <a:picLocks noChangeAspect="1"/>
          </p:cNvPicPr>
          <p:nvPr/>
        </p:nvPicPr>
        <p:blipFill>
          <a:blip r:embed="rId3">
            <a:duotone>
              <a:prstClr val="black"/>
              <a:schemeClr val="tx2">
                <a:tint val="45000"/>
                <a:satMod val="400000"/>
              </a:schemeClr>
            </a:duotone>
          </a:blip>
          <a:stretch>
            <a:fillRect/>
          </a:stretch>
        </p:blipFill>
        <p:spPr>
          <a:xfrm>
            <a:off x="1258781" y="807848"/>
            <a:ext cx="1943477" cy="624028"/>
          </a:xfrm>
          <a:prstGeom prst="rect">
            <a:avLst/>
          </a:prstGeom>
          <a:ln>
            <a:noFill/>
          </a:ln>
          <a:effectLst>
            <a:softEdge rad="112500"/>
          </a:effectLst>
        </p:spPr>
      </p:pic>
      <p:sp>
        <p:nvSpPr>
          <p:cNvPr id="6" name="Prostokąt 5">
            <a:extLst>
              <a:ext uri="{FF2B5EF4-FFF2-40B4-BE49-F238E27FC236}">
                <a16:creationId xmlns:a16="http://schemas.microsoft.com/office/drawing/2014/main" id="{BC87EF0C-281D-C13C-12BA-0CBE4FDAB198}"/>
              </a:ext>
            </a:extLst>
          </p:cNvPr>
          <p:cNvSpPr/>
          <p:nvPr/>
        </p:nvSpPr>
        <p:spPr>
          <a:xfrm>
            <a:off x="105847" y="1379892"/>
            <a:ext cx="1463457" cy="103969"/>
          </a:xfrm>
          <a:prstGeom prst="rect">
            <a:avLst/>
          </a:prstGeom>
          <a:solidFill>
            <a:srgbClr val="CBCBC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07134DD3-26B8-2515-29CD-552ACE15EC81}"/>
              </a:ext>
            </a:extLst>
          </p:cNvPr>
          <p:cNvSpPr txBox="1"/>
          <p:nvPr/>
        </p:nvSpPr>
        <p:spPr>
          <a:xfrm>
            <a:off x="1487227" y="72874"/>
            <a:ext cx="18924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R</a:t>
            </a:r>
            <a:endParaRPr lang="pl-PL" sz="5400" dirty="0"/>
          </a:p>
        </p:txBody>
      </p:sp>
      <p:sp>
        <p:nvSpPr>
          <p:cNvPr id="8" name="pole tekstowe 7">
            <a:extLst>
              <a:ext uri="{FF2B5EF4-FFF2-40B4-BE49-F238E27FC236}">
                <a16:creationId xmlns:a16="http://schemas.microsoft.com/office/drawing/2014/main" id="{E9D3CD81-21C3-6773-ED80-AFA02E3DE6EE}"/>
              </a:ext>
            </a:extLst>
          </p:cNvPr>
          <p:cNvSpPr txBox="1"/>
          <p:nvPr/>
        </p:nvSpPr>
        <p:spPr>
          <a:xfrm>
            <a:off x="1889013" y="196532"/>
            <a:ext cx="12896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H</a:t>
            </a:r>
            <a:endParaRPr lang="pl-PL" sz="5400" dirty="0"/>
          </a:p>
        </p:txBody>
      </p:sp>
      <p:sp>
        <p:nvSpPr>
          <p:cNvPr id="9" name="pole tekstowe 8">
            <a:extLst>
              <a:ext uri="{FF2B5EF4-FFF2-40B4-BE49-F238E27FC236}">
                <a16:creationId xmlns:a16="http://schemas.microsoft.com/office/drawing/2014/main" id="{F4EAAB5C-B6A5-315B-8814-D44083138148}"/>
              </a:ext>
            </a:extLst>
          </p:cNvPr>
          <p:cNvSpPr txBox="1"/>
          <p:nvPr/>
        </p:nvSpPr>
        <p:spPr>
          <a:xfrm>
            <a:off x="2280997" y="72874"/>
            <a:ext cx="18924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D</a:t>
            </a:r>
            <a:endParaRPr lang="pl-PL" sz="5400" dirty="0"/>
          </a:p>
        </p:txBody>
      </p:sp>
      <p:sp>
        <p:nvSpPr>
          <p:cNvPr id="13" name="pole tekstowe 12">
            <a:extLst>
              <a:ext uri="{FF2B5EF4-FFF2-40B4-BE49-F238E27FC236}">
                <a16:creationId xmlns:a16="http://schemas.microsoft.com/office/drawing/2014/main" id="{7D9BF580-5CD3-76A0-2598-A8882CC1C337}"/>
              </a:ext>
            </a:extLst>
          </p:cNvPr>
          <p:cNvSpPr txBox="1"/>
          <p:nvPr/>
        </p:nvSpPr>
        <p:spPr>
          <a:xfrm>
            <a:off x="1149724" y="1788299"/>
            <a:ext cx="7105828" cy="461665"/>
          </a:xfrm>
          <a:prstGeom prst="rect">
            <a:avLst/>
          </a:prstGeom>
          <a:noFill/>
        </p:spPr>
        <p:txBody>
          <a:bodyPr wrap="square">
            <a:spAutoFit/>
          </a:bodyPr>
          <a:lstStyle/>
          <a:p>
            <a:r>
              <a:rPr lang="pl-PL" sz="2400" b="1" dirty="0">
                <a:solidFill>
                  <a:srgbClr val="C00000"/>
                </a:solidFill>
                <a:latin typeface="Arial" panose="020B0604020202020204" pitchFamily="34" charset="0"/>
                <a:cs typeface="Arial" panose="020B0604020202020204" pitchFamily="34" charset="0"/>
              </a:rPr>
              <a:t>Rozwój rynku lokalnych produktów</a:t>
            </a:r>
            <a:endParaRPr lang="pl-PL" sz="2400" dirty="0">
              <a:solidFill>
                <a:srgbClr val="C00000"/>
              </a:solidFill>
              <a:latin typeface="Arial" panose="020B0604020202020204" pitchFamily="34" charset="0"/>
              <a:cs typeface="Arial" panose="020B0604020202020204" pitchFamily="34" charset="0"/>
            </a:endParaRPr>
          </a:p>
        </p:txBody>
      </p:sp>
      <p:sp>
        <p:nvSpPr>
          <p:cNvPr id="10" name="pole tekstowe 9">
            <a:extLst>
              <a:ext uri="{FF2B5EF4-FFF2-40B4-BE49-F238E27FC236}">
                <a16:creationId xmlns:a16="http://schemas.microsoft.com/office/drawing/2014/main" id="{5BD5B6E6-C730-48EA-97F6-8032DCAF5A25}"/>
              </a:ext>
            </a:extLst>
          </p:cNvPr>
          <p:cNvSpPr txBox="1"/>
          <p:nvPr/>
        </p:nvSpPr>
        <p:spPr>
          <a:xfrm>
            <a:off x="1149724" y="2435179"/>
            <a:ext cx="9283096" cy="2580194"/>
          </a:xfrm>
          <a:prstGeom prst="rect">
            <a:avLst/>
          </a:prstGeom>
          <a:noFill/>
        </p:spPr>
        <p:txBody>
          <a:bodyPr wrap="square">
            <a:spAutoFit/>
          </a:bodyPr>
          <a:lstStyle/>
          <a:p>
            <a:pPr algn="just">
              <a:lnSpc>
                <a:spcPct val="150000"/>
              </a:lnSpc>
            </a:pPr>
            <a:r>
              <a:rPr lang="pl-PL" sz="2000" b="1" dirty="0">
                <a:latin typeface="Arial" panose="020B0604020202020204" pitchFamily="34" charset="0"/>
                <a:cs typeface="Arial" panose="020B0604020202020204" pitchFamily="34" charset="0"/>
              </a:rPr>
              <a:t>Rynek produktów regionalnych i tradycyjnych</a:t>
            </a:r>
            <a:r>
              <a:rPr lang="pl-PL" sz="2000" dirty="0">
                <a:latin typeface="Arial" panose="020B0604020202020204" pitchFamily="34" charset="0"/>
                <a:cs typeface="Arial" panose="020B0604020202020204" pitchFamily="34" charset="0"/>
              </a:rPr>
              <a:t> </a:t>
            </a:r>
            <a:r>
              <a:rPr lang="pl-PL" dirty="0">
                <a:latin typeface="Arial" panose="020B0604020202020204" pitchFamily="34" charset="0"/>
                <a:cs typeface="Arial" panose="020B0604020202020204" pitchFamily="34" charset="0"/>
              </a:rPr>
              <a:t>powinien być tworzony świadomie w oparciu o strategię rozwoju, współpracę  oraz trwałe partnerstwo między producentami, przetwórcami, organizacjami pozarządowymi, które zajmują się badaniem rynku, promocją, edukacją, historycznym i kulturowym dziedzictwem, organizacjami mieszkańców i konsumentów, władzami lokalnymi i regionalnymi, instytucjami doradczymi i finansowymi, a także między samorządami i liderami społecznego życia.</a:t>
            </a:r>
          </a:p>
        </p:txBody>
      </p:sp>
    </p:spTree>
    <p:extLst>
      <p:ext uri="{BB962C8B-B14F-4D97-AF65-F5344CB8AC3E}">
        <p14:creationId xmlns:p14="http://schemas.microsoft.com/office/powerpoint/2010/main" val="2873254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B84F9-03EF-CEEF-B93E-A17AA706B56A}"/>
            </a:ext>
          </a:extLst>
        </p:cNvPr>
        <p:cNvGrpSpPr/>
        <p:nvPr/>
      </p:nvGrpSpPr>
      <p:grpSpPr>
        <a:xfrm>
          <a:off x="0" y="0"/>
          <a:ext cx="0" cy="0"/>
          <a:chOff x="0" y="0"/>
          <a:chExt cx="0" cy="0"/>
        </a:xfrm>
      </p:grpSpPr>
      <p:sp>
        <p:nvSpPr>
          <p:cNvPr id="2" name="Podtytuł 4">
            <a:extLst>
              <a:ext uri="{FF2B5EF4-FFF2-40B4-BE49-F238E27FC236}">
                <a16:creationId xmlns:a16="http://schemas.microsoft.com/office/drawing/2014/main" id="{8B87ED53-5F2F-73F6-438F-683CAFEA4AD9}"/>
              </a:ext>
            </a:extLst>
          </p:cNvPr>
          <p:cNvSpPr txBox="1">
            <a:spLocks/>
          </p:cNvSpPr>
          <p:nvPr/>
        </p:nvSpPr>
        <p:spPr>
          <a:xfrm>
            <a:off x="7210689" y="6121902"/>
            <a:ext cx="4981311" cy="977621"/>
          </a:xfrm>
          <a:prstGeom prst="rect">
            <a:avLst/>
          </a:prstGeom>
        </p:spPr>
        <p:txBody>
          <a:bodyPr vert="horz" lIns="91440" tIns="91440" rIns="91440" bIns="91440" rtlCol="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endParaRPr lang="pl-PL" sz="1100" dirty="0">
              <a:solidFill>
                <a:schemeClr val="bg1"/>
              </a:solidFill>
            </a:endParaRPr>
          </a:p>
        </p:txBody>
      </p:sp>
      <p:pic>
        <p:nvPicPr>
          <p:cNvPr id="3" name="Obraz 2">
            <a:extLst>
              <a:ext uri="{FF2B5EF4-FFF2-40B4-BE49-F238E27FC236}">
                <a16:creationId xmlns:a16="http://schemas.microsoft.com/office/drawing/2014/main" id="{B95218D7-DA52-B72E-F763-F280A3301AE9}"/>
              </a:ext>
            </a:extLst>
          </p:cNvPr>
          <p:cNvPicPr>
            <a:picLocks noChangeAspect="1"/>
          </p:cNvPicPr>
          <p:nvPr/>
        </p:nvPicPr>
        <p:blipFill>
          <a:blip r:embed="rId2"/>
          <a:stretch>
            <a:fillRect/>
          </a:stretch>
        </p:blipFill>
        <p:spPr>
          <a:xfrm>
            <a:off x="126171" y="34033"/>
            <a:ext cx="1422810" cy="1357729"/>
          </a:xfrm>
          <a:prstGeom prst="ellipse">
            <a:avLst/>
          </a:prstGeom>
          <a:ln>
            <a:noFill/>
          </a:ln>
          <a:effectLst>
            <a:softEdge rad="112500"/>
          </a:effectLst>
        </p:spPr>
      </p:pic>
      <p:pic>
        <p:nvPicPr>
          <p:cNvPr id="5" name="Obraz 4">
            <a:extLst>
              <a:ext uri="{FF2B5EF4-FFF2-40B4-BE49-F238E27FC236}">
                <a16:creationId xmlns:a16="http://schemas.microsoft.com/office/drawing/2014/main" id="{660C7C6E-03ED-D596-C94E-C351B5EB80B1}"/>
              </a:ext>
            </a:extLst>
          </p:cNvPr>
          <p:cNvPicPr>
            <a:picLocks noChangeAspect="1"/>
          </p:cNvPicPr>
          <p:nvPr/>
        </p:nvPicPr>
        <p:blipFill>
          <a:blip r:embed="rId3">
            <a:duotone>
              <a:prstClr val="black"/>
              <a:schemeClr val="tx2">
                <a:tint val="45000"/>
                <a:satMod val="400000"/>
              </a:schemeClr>
            </a:duotone>
          </a:blip>
          <a:stretch>
            <a:fillRect/>
          </a:stretch>
        </p:blipFill>
        <p:spPr>
          <a:xfrm>
            <a:off x="1258781" y="807848"/>
            <a:ext cx="1943477" cy="624028"/>
          </a:xfrm>
          <a:prstGeom prst="rect">
            <a:avLst/>
          </a:prstGeom>
          <a:ln>
            <a:noFill/>
          </a:ln>
          <a:effectLst>
            <a:softEdge rad="112500"/>
          </a:effectLst>
        </p:spPr>
      </p:pic>
      <p:sp>
        <p:nvSpPr>
          <p:cNvPr id="6" name="Prostokąt 5">
            <a:extLst>
              <a:ext uri="{FF2B5EF4-FFF2-40B4-BE49-F238E27FC236}">
                <a16:creationId xmlns:a16="http://schemas.microsoft.com/office/drawing/2014/main" id="{0D2C1CAD-6FE0-CFB1-6F01-F0FABE55E77F}"/>
              </a:ext>
            </a:extLst>
          </p:cNvPr>
          <p:cNvSpPr/>
          <p:nvPr/>
        </p:nvSpPr>
        <p:spPr>
          <a:xfrm>
            <a:off x="105847" y="1379892"/>
            <a:ext cx="1463457" cy="103969"/>
          </a:xfrm>
          <a:prstGeom prst="rect">
            <a:avLst/>
          </a:prstGeom>
          <a:solidFill>
            <a:srgbClr val="CBCBC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03784246-3329-ECB1-23E9-0CC4A6DE236A}"/>
              </a:ext>
            </a:extLst>
          </p:cNvPr>
          <p:cNvSpPr txBox="1"/>
          <p:nvPr/>
        </p:nvSpPr>
        <p:spPr>
          <a:xfrm>
            <a:off x="1487227" y="72874"/>
            <a:ext cx="18924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R</a:t>
            </a:r>
            <a:endParaRPr lang="pl-PL" sz="5400" dirty="0"/>
          </a:p>
        </p:txBody>
      </p:sp>
      <p:sp>
        <p:nvSpPr>
          <p:cNvPr id="8" name="pole tekstowe 7">
            <a:extLst>
              <a:ext uri="{FF2B5EF4-FFF2-40B4-BE49-F238E27FC236}">
                <a16:creationId xmlns:a16="http://schemas.microsoft.com/office/drawing/2014/main" id="{B6F9F41C-1A67-047C-184A-5A527B157E7C}"/>
              </a:ext>
            </a:extLst>
          </p:cNvPr>
          <p:cNvSpPr txBox="1"/>
          <p:nvPr/>
        </p:nvSpPr>
        <p:spPr>
          <a:xfrm>
            <a:off x="1889013" y="196532"/>
            <a:ext cx="12896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H</a:t>
            </a:r>
            <a:endParaRPr lang="pl-PL" sz="5400" dirty="0"/>
          </a:p>
        </p:txBody>
      </p:sp>
      <p:sp>
        <p:nvSpPr>
          <p:cNvPr id="9" name="pole tekstowe 8">
            <a:extLst>
              <a:ext uri="{FF2B5EF4-FFF2-40B4-BE49-F238E27FC236}">
                <a16:creationId xmlns:a16="http://schemas.microsoft.com/office/drawing/2014/main" id="{01DD3944-B6E0-58D9-3DD4-8F05779F1EFE}"/>
              </a:ext>
            </a:extLst>
          </p:cNvPr>
          <p:cNvSpPr txBox="1"/>
          <p:nvPr/>
        </p:nvSpPr>
        <p:spPr>
          <a:xfrm>
            <a:off x="2280997" y="72874"/>
            <a:ext cx="18924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D</a:t>
            </a:r>
            <a:endParaRPr lang="pl-PL" sz="5400" dirty="0"/>
          </a:p>
        </p:txBody>
      </p:sp>
      <p:sp>
        <p:nvSpPr>
          <p:cNvPr id="10" name="pole tekstowe 9">
            <a:extLst>
              <a:ext uri="{FF2B5EF4-FFF2-40B4-BE49-F238E27FC236}">
                <a16:creationId xmlns:a16="http://schemas.microsoft.com/office/drawing/2014/main" id="{DB6B5C21-16C3-D6AB-F40F-40A75811C8B4}"/>
              </a:ext>
            </a:extLst>
          </p:cNvPr>
          <p:cNvSpPr txBox="1"/>
          <p:nvPr/>
        </p:nvSpPr>
        <p:spPr>
          <a:xfrm>
            <a:off x="3451844" y="1201043"/>
            <a:ext cx="8275966" cy="461665"/>
          </a:xfrm>
          <a:prstGeom prst="rect">
            <a:avLst/>
          </a:prstGeom>
          <a:noFill/>
        </p:spPr>
        <p:txBody>
          <a:bodyPr wrap="square">
            <a:spAutoFit/>
          </a:bodyPr>
          <a:lstStyle/>
          <a:p>
            <a:r>
              <a:rPr lang="pl-PL" sz="2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Produkty lokalne – relacje ceny do jakości</a:t>
            </a:r>
            <a:endParaRPr lang="pl-PL" sz="2400" b="1" dirty="0">
              <a:solidFill>
                <a:srgbClr val="C00000"/>
              </a:solidFill>
              <a:latin typeface="Arial" panose="020B0604020202020204" pitchFamily="34" charset="0"/>
              <a:cs typeface="Arial" panose="020B0604020202020204" pitchFamily="34" charset="0"/>
            </a:endParaRPr>
          </a:p>
        </p:txBody>
      </p:sp>
      <p:sp>
        <p:nvSpPr>
          <p:cNvPr id="4" name="pole tekstowe 3">
            <a:extLst>
              <a:ext uri="{FF2B5EF4-FFF2-40B4-BE49-F238E27FC236}">
                <a16:creationId xmlns:a16="http://schemas.microsoft.com/office/drawing/2014/main" id="{A762764F-E068-6214-02E2-38E02CE57FD6}"/>
              </a:ext>
            </a:extLst>
          </p:cNvPr>
          <p:cNvSpPr txBox="1"/>
          <p:nvPr/>
        </p:nvSpPr>
        <p:spPr>
          <a:xfrm>
            <a:off x="317164" y="2110668"/>
            <a:ext cx="11810698" cy="677108"/>
          </a:xfrm>
          <a:prstGeom prst="rect">
            <a:avLst/>
          </a:prstGeom>
          <a:noFill/>
        </p:spPr>
        <p:txBody>
          <a:bodyPr wrap="square">
            <a:spAutoFit/>
          </a:bodyPr>
          <a:lstStyle/>
          <a:p>
            <a:pPr algn="just"/>
            <a:r>
              <a:rPr lang="pl-PL" sz="2000" b="1" dirty="0">
                <a:solidFill>
                  <a:srgbClr val="C00000"/>
                </a:solidFill>
                <a:latin typeface="Arial" panose="020B0604020202020204" pitchFamily="34" charset="0"/>
                <a:cs typeface="Arial" panose="020B0604020202020204" pitchFamily="34" charset="0"/>
              </a:rPr>
              <a:t>Produkty regionalne </a:t>
            </a:r>
            <a:r>
              <a:rPr lang="pl-PL" dirty="0">
                <a:latin typeface="Arial" panose="020B0604020202020204" pitchFamily="34" charset="0"/>
                <a:cs typeface="Arial" panose="020B0604020202020204" pitchFamily="34" charset="0"/>
              </a:rPr>
              <a:t>czy </a:t>
            </a:r>
            <a:r>
              <a:rPr lang="pl-PL" sz="2000" b="1" dirty="0">
                <a:solidFill>
                  <a:srgbClr val="C00000"/>
                </a:solidFill>
                <a:latin typeface="Arial" panose="020B0604020202020204" pitchFamily="34" charset="0"/>
                <a:cs typeface="Arial" panose="020B0604020202020204" pitchFamily="34" charset="0"/>
              </a:rPr>
              <a:t>tradycyjne</a:t>
            </a:r>
            <a:r>
              <a:rPr lang="pl-PL" dirty="0">
                <a:latin typeface="Arial" panose="020B0604020202020204" pitchFamily="34" charset="0"/>
                <a:cs typeface="Arial" panose="020B0604020202020204" pitchFamily="34" charset="0"/>
              </a:rPr>
              <a:t> nie ulegają typowym relacjom cenowym, ponieważ jest to </a:t>
            </a:r>
            <a:r>
              <a:rPr lang="pl-PL" b="1" dirty="0">
                <a:solidFill>
                  <a:srgbClr val="C00000"/>
                </a:solidFill>
                <a:latin typeface="Arial" panose="020B0604020202020204" pitchFamily="34" charset="0"/>
                <a:cs typeface="Arial" panose="020B0604020202020204" pitchFamily="34" charset="0"/>
              </a:rPr>
              <a:t>towar o</a:t>
            </a:r>
            <a:r>
              <a:rPr lang="pl-PL" b="1" dirty="0">
                <a:solidFill>
                  <a:srgbClr val="FF0000"/>
                </a:solidFill>
                <a:latin typeface="Arial" panose="020B0604020202020204" pitchFamily="34" charset="0"/>
                <a:cs typeface="Arial" panose="020B0604020202020204" pitchFamily="34" charset="0"/>
              </a:rPr>
              <a:t> </a:t>
            </a:r>
            <a:r>
              <a:rPr lang="pl-PL" b="1" dirty="0">
                <a:solidFill>
                  <a:srgbClr val="C00000"/>
                </a:solidFill>
                <a:latin typeface="Arial" panose="020B0604020202020204" pitchFamily="34" charset="0"/>
                <a:cs typeface="Arial" panose="020B0604020202020204" pitchFamily="34" charset="0"/>
              </a:rPr>
              <a:t>wysokiej jakości</a:t>
            </a:r>
            <a:r>
              <a:rPr lang="pl-PL" dirty="0">
                <a:latin typeface="Arial" panose="020B0604020202020204" pitchFamily="34" charset="0"/>
                <a:cs typeface="Arial" panose="020B0604020202020204" pitchFamily="34" charset="0"/>
              </a:rPr>
              <a:t>, specjalnie przygotowywany oraz z założenia </a:t>
            </a:r>
            <a:r>
              <a:rPr lang="pl-PL" b="1" dirty="0">
                <a:solidFill>
                  <a:srgbClr val="C00000"/>
                </a:solidFill>
                <a:latin typeface="Arial" panose="020B0604020202020204" pitchFamily="34" charset="0"/>
                <a:cs typeface="Arial" panose="020B0604020202020204" pitchFamily="34" charset="0"/>
              </a:rPr>
              <a:t>droższy</a:t>
            </a:r>
            <a:r>
              <a:rPr lang="pl-PL" dirty="0">
                <a:latin typeface="Arial" panose="020B0604020202020204" pitchFamily="34" charset="0"/>
                <a:cs typeface="Arial" panose="020B0604020202020204" pitchFamily="34" charset="0"/>
              </a:rPr>
              <a:t>.   </a:t>
            </a:r>
          </a:p>
        </p:txBody>
      </p:sp>
      <p:sp>
        <p:nvSpPr>
          <p:cNvPr id="12" name="pole tekstowe 11">
            <a:extLst>
              <a:ext uri="{FF2B5EF4-FFF2-40B4-BE49-F238E27FC236}">
                <a16:creationId xmlns:a16="http://schemas.microsoft.com/office/drawing/2014/main" id="{15EE06DC-0C96-767B-24BB-BEAC9D60E7A3}"/>
              </a:ext>
            </a:extLst>
          </p:cNvPr>
          <p:cNvSpPr txBox="1"/>
          <p:nvPr/>
        </p:nvSpPr>
        <p:spPr>
          <a:xfrm>
            <a:off x="317164" y="2856483"/>
            <a:ext cx="11682422" cy="1754326"/>
          </a:xfrm>
          <a:prstGeom prst="rect">
            <a:avLst/>
          </a:prstGeom>
          <a:noFill/>
        </p:spPr>
        <p:txBody>
          <a:bodyPr wrap="square">
            <a:spAutoFit/>
          </a:bodyPr>
          <a:lstStyle/>
          <a:p>
            <a:pPr algn="just"/>
            <a:r>
              <a:rPr lang="pl-PL" b="1" dirty="0">
                <a:solidFill>
                  <a:srgbClr val="C00000"/>
                </a:solidFill>
                <a:latin typeface="Arial" panose="020B0604020202020204" pitchFamily="34" charset="0"/>
                <a:cs typeface="Arial" panose="020B0604020202020204" pitchFamily="34" charset="0"/>
              </a:rPr>
              <a:t>Żywność regionalna </a:t>
            </a:r>
            <a:r>
              <a:rPr lang="pl-PL" dirty="0">
                <a:latin typeface="Arial" panose="020B0604020202020204" pitchFamily="34" charset="0"/>
                <a:cs typeface="Arial" panose="020B0604020202020204" pitchFamily="34" charset="0"/>
              </a:rPr>
              <a:t>jest niszą rynkową, innym segmentem rynku, wraz z odmiennymi </a:t>
            </a:r>
            <a:r>
              <a:rPr lang="pl-PL" dirty="0" err="1">
                <a:latin typeface="Arial" panose="020B0604020202020204" pitchFamily="34" charset="0"/>
                <a:cs typeface="Arial" panose="020B0604020202020204" pitchFamily="34" charset="0"/>
              </a:rPr>
              <a:t>zachowaniami</a:t>
            </a:r>
            <a:r>
              <a:rPr lang="pl-PL" dirty="0">
                <a:latin typeface="Arial" panose="020B0604020202020204" pitchFamily="34" charset="0"/>
                <a:cs typeface="Arial" panose="020B0604020202020204" pitchFamily="34" charset="0"/>
              </a:rPr>
              <a:t> na tymże rynku, jak również odmiennymi zasobnościami konsumentów. Konsumenci płacą więcej za wyróżniające się produkty. Produkty tradycyjne mogą wyróżniać się jedynie pochodzeniem, smakiem i wyglądem, który często jest niekonwencjonalny. Zatem podstawowym zadaniem wszystkich uczestników biorących udział w tworzeniu rynku produktów tradycyjnych i regionalnych jest zdobywanie klientów, a następnie utrzymywanie i rozwój relacji między nimi.</a:t>
            </a:r>
          </a:p>
        </p:txBody>
      </p:sp>
      <p:sp>
        <p:nvSpPr>
          <p:cNvPr id="13" name="pole tekstowe 12">
            <a:extLst>
              <a:ext uri="{FF2B5EF4-FFF2-40B4-BE49-F238E27FC236}">
                <a16:creationId xmlns:a16="http://schemas.microsoft.com/office/drawing/2014/main" id="{4E599B04-4432-FF84-C92F-1393315B14C1}"/>
              </a:ext>
            </a:extLst>
          </p:cNvPr>
          <p:cNvSpPr txBox="1"/>
          <p:nvPr/>
        </p:nvSpPr>
        <p:spPr>
          <a:xfrm>
            <a:off x="282250" y="4561626"/>
            <a:ext cx="11592586" cy="923330"/>
          </a:xfrm>
          <a:prstGeom prst="rect">
            <a:avLst/>
          </a:prstGeom>
          <a:noFill/>
        </p:spPr>
        <p:txBody>
          <a:bodyPr wrap="square">
            <a:spAutoFit/>
          </a:bodyPr>
          <a:lstStyle/>
          <a:p>
            <a:pPr algn="just"/>
            <a:r>
              <a:rPr lang="pl-PL" b="1" dirty="0">
                <a:solidFill>
                  <a:srgbClr val="C00000"/>
                </a:solidFill>
                <a:latin typeface="Arial" panose="020B0604020202020204" pitchFamily="34" charset="0"/>
                <a:cs typeface="Arial" panose="020B0604020202020204" pitchFamily="34" charset="0"/>
              </a:rPr>
              <a:t>Wpływ na popyt </a:t>
            </a:r>
            <a:r>
              <a:rPr lang="pl-PL" dirty="0">
                <a:latin typeface="Arial" panose="020B0604020202020204" pitchFamily="34" charset="0"/>
                <a:cs typeface="Arial" panose="020B0604020202020204" pitchFamily="34" charset="0"/>
              </a:rPr>
              <a:t>mają głównie </a:t>
            </a:r>
            <a:r>
              <a:rPr lang="pl-PL" b="1" dirty="0">
                <a:solidFill>
                  <a:srgbClr val="C00000"/>
                </a:solidFill>
                <a:latin typeface="Arial" panose="020B0604020202020204" pitchFamily="34" charset="0"/>
                <a:cs typeface="Arial" panose="020B0604020202020204" pitchFamily="34" charset="0"/>
              </a:rPr>
              <a:t>preferencje oraz gusta konsumentów. </a:t>
            </a:r>
            <a:r>
              <a:rPr lang="pl-PL" dirty="0">
                <a:latin typeface="Arial" panose="020B0604020202020204" pitchFamily="34" charset="0"/>
                <a:cs typeface="Arial" panose="020B0604020202020204" pitchFamily="34" charset="0"/>
              </a:rPr>
              <a:t>Produkty tradycyjne, które są reklamowane jako unikatowe, o niepospolitym smaku oraz wysokiej jakości nakręcają popyt, co wymusza wzrost podaży, a co za tym idzie dochody wytwórców.</a:t>
            </a:r>
          </a:p>
        </p:txBody>
      </p:sp>
    </p:spTree>
    <p:extLst>
      <p:ext uri="{BB962C8B-B14F-4D97-AF65-F5344CB8AC3E}">
        <p14:creationId xmlns:p14="http://schemas.microsoft.com/office/powerpoint/2010/main" val="3713487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74D2D-28CB-7A31-DA94-76CACDCC2B7E}"/>
            </a:ext>
          </a:extLst>
        </p:cNvPr>
        <p:cNvGrpSpPr/>
        <p:nvPr/>
      </p:nvGrpSpPr>
      <p:grpSpPr>
        <a:xfrm>
          <a:off x="0" y="0"/>
          <a:ext cx="0" cy="0"/>
          <a:chOff x="0" y="0"/>
          <a:chExt cx="0" cy="0"/>
        </a:xfrm>
      </p:grpSpPr>
      <p:sp>
        <p:nvSpPr>
          <p:cNvPr id="2" name="Podtytuł 4">
            <a:extLst>
              <a:ext uri="{FF2B5EF4-FFF2-40B4-BE49-F238E27FC236}">
                <a16:creationId xmlns:a16="http://schemas.microsoft.com/office/drawing/2014/main" id="{A7F03577-592F-EE49-787B-67077A23A113}"/>
              </a:ext>
            </a:extLst>
          </p:cNvPr>
          <p:cNvSpPr txBox="1">
            <a:spLocks/>
          </p:cNvSpPr>
          <p:nvPr/>
        </p:nvSpPr>
        <p:spPr>
          <a:xfrm>
            <a:off x="7210689" y="6121902"/>
            <a:ext cx="4981311" cy="977621"/>
          </a:xfrm>
          <a:prstGeom prst="rect">
            <a:avLst/>
          </a:prstGeom>
        </p:spPr>
        <p:txBody>
          <a:bodyPr vert="horz" lIns="91440" tIns="91440" rIns="91440" bIns="91440" rtlCol="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endParaRPr lang="pl-PL" sz="1100" dirty="0">
              <a:solidFill>
                <a:schemeClr val="bg1"/>
              </a:solidFill>
            </a:endParaRPr>
          </a:p>
        </p:txBody>
      </p:sp>
      <p:pic>
        <p:nvPicPr>
          <p:cNvPr id="3" name="Obraz 2">
            <a:extLst>
              <a:ext uri="{FF2B5EF4-FFF2-40B4-BE49-F238E27FC236}">
                <a16:creationId xmlns:a16="http://schemas.microsoft.com/office/drawing/2014/main" id="{B89A924C-250D-E2D1-9373-22F08B232CC2}"/>
              </a:ext>
            </a:extLst>
          </p:cNvPr>
          <p:cNvPicPr>
            <a:picLocks noChangeAspect="1"/>
          </p:cNvPicPr>
          <p:nvPr/>
        </p:nvPicPr>
        <p:blipFill>
          <a:blip r:embed="rId2"/>
          <a:stretch>
            <a:fillRect/>
          </a:stretch>
        </p:blipFill>
        <p:spPr>
          <a:xfrm>
            <a:off x="126171" y="34033"/>
            <a:ext cx="1422810" cy="1357729"/>
          </a:xfrm>
          <a:prstGeom prst="ellipse">
            <a:avLst/>
          </a:prstGeom>
          <a:ln>
            <a:noFill/>
          </a:ln>
          <a:effectLst>
            <a:softEdge rad="112500"/>
          </a:effectLst>
        </p:spPr>
      </p:pic>
      <p:pic>
        <p:nvPicPr>
          <p:cNvPr id="5" name="Obraz 4">
            <a:extLst>
              <a:ext uri="{FF2B5EF4-FFF2-40B4-BE49-F238E27FC236}">
                <a16:creationId xmlns:a16="http://schemas.microsoft.com/office/drawing/2014/main" id="{CE84464E-E4B0-B0D5-C789-FB4B387233BE}"/>
              </a:ext>
            </a:extLst>
          </p:cNvPr>
          <p:cNvPicPr>
            <a:picLocks noChangeAspect="1"/>
          </p:cNvPicPr>
          <p:nvPr/>
        </p:nvPicPr>
        <p:blipFill>
          <a:blip r:embed="rId3">
            <a:duotone>
              <a:prstClr val="black"/>
              <a:schemeClr val="tx2">
                <a:tint val="45000"/>
                <a:satMod val="400000"/>
              </a:schemeClr>
            </a:duotone>
          </a:blip>
          <a:stretch>
            <a:fillRect/>
          </a:stretch>
        </p:blipFill>
        <p:spPr>
          <a:xfrm>
            <a:off x="1258781" y="807848"/>
            <a:ext cx="1943477" cy="624028"/>
          </a:xfrm>
          <a:prstGeom prst="rect">
            <a:avLst/>
          </a:prstGeom>
          <a:ln>
            <a:noFill/>
          </a:ln>
          <a:effectLst>
            <a:softEdge rad="112500"/>
          </a:effectLst>
        </p:spPr>
      </p:pic>
      <p:sp>
        <p:nvSpPr>
          <p:cNvPr id="6" name="Prostokąt 5">
            <a:extLst>
              <a:ext uri="{FF2B5EF4-FFF2-40B4-BE49-F238E27FC236}">
                <a16:creationId xmlns:a16="http://schemas.microsoft.com/office/drawing/2014/main" id="{601FC2D4-A51C-7C9E-37F6-F290449B3D91}"/>
              </a:ext>
            </a:extLst>
          </p:cNvPr>
          <p:cNvSpPr/>
          <p:nvPr/>
        </p:nvSpPr>
        <p:spPr>
          <a:xfrm>
            <a:off x="105847" y="1379892"/>
            <a:ext cx="1463457" cy="103969"/>
          </a:xfrm>
          <a:prstGeom prst="rect">
            <a:avLst/>
          </a:prstGeom>
          <a:solidFill>
            <a:srgbClr val="CBCBC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D0FA614B-E4E1-65EA-DF90-E03C7E88EF1F}"/>
              </a:ext>
            </a:extLst>
          </p:cNvPr>
          <p:cNvSpPr txBox="1"/>
          <p:nvPr/>
        </p:nvSpPr>
        <p:spPr>
          <a:xfrm>
            <a:off x="1487227" y="72874"/>
            <a:ext cx="18924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R</a:t>
            </a:r>
            <a:endParaRPr lang="pl-PL" sz="5400" dirty="0"/>
          </a:p>
        </p:txBody>
      </p:sp>
      <p:sp>
        <p:nvSpPr>
          <p:cNvPr id="8" name="pole tekstowe 7">
            <a:extLst>
              <a:ext uri="{FF2B5EF4-FFF2-40B4-BE49-F238E27FC236}">
                <a16:creationId xmlns:a16="http://schemas.microsoft.com/office/drawing/2014/main" id="{AA692931-FF10-9A28-CAB4-7FDBD0E27919}"/>
              </a:ext>
            </a:extLst>
          </p:cNvPr>
          <p:cNvSpPr txBox="1"/>
          <p:nvPr/>
        </p:nvSpPr>
        <p:spPr>
          <a:xfrm>
            <a:off x="1889013" y="196532"/>
            <a:ext cx="12896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H</a:t>
            </a:r>
            <a:endParaRPr lang="pl-PL" sz="5400" dirty="0"/>
          </a:p>
        </p:txBody>
      </p:sp>
      <p:sp>
        <p:nvSpPr>
          <p:cNvPr id="9" name="pole tekstowe 8">
            <a:extLst>
              <a:ext uri="{FF2B5EF4-FFF2-40B4-BE49-F238E27FC236}">
                <a16:creationId xmlns:a16="http://schemas.microsoft.com/office/drawing/2014/main" id="{8895CBA1-D17E-B73B-B776-114AB1DEA90E}"/>
              </a:ext>
            </a:extLst>
          </p:cNvPr>
          <p:cNvSpPr txBox="1"/>
          <p:nvPr/>
        </p:nvSpPr>
        <p:spPr>
          <a:xfrm>
            <a:off x="2280997" y="72874"/>
            <a:ext cx="18924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D</a:t>
            </a:r>
            <a:endParaRPr lang="pl-PL" sz="5400" dirty="0"/>
          </a:p>
        </p:txBody>
      </p:sp>
      <p:sp>
        <p:nvSpPr>
          <p:cNvPr id="4" name="pole tekstowe 3">
            <a:extLst>
              <a:ext uri="{FF2B5EF4-FFF2-40B4-BE49-F238E27FC236}">
                <a16:creationId xmlns:a16="http://schemas.microsoft.com/office/drawing/2014/main" id="{E45B3374-1A7D-3A07-8DBA-CD4976A1F6BB}"/>
              </a:ext>
            </a:extLst>
          </p:cNvPr>
          <p:cNvSpPr txBox="1"/>
          <p:nvPr/>
        </p:nvSpPr>
        <p:spPr>
          <a:xfrm>
            <a:off x="1397291" y="2055905"/>
            <a:ext cx="9085838" cy="954107"/>
          </a:xfrm>
          <a:prstGeom prst="rect">
            <a:avLst/>
          </a:prstGeom>
          <a:noFill/>
        </p:spPr>
        <p:txBody>
          <a:bodyPr wrap="square">
            <a:spAutoFit/>
          </a:bodyPr>
          <a:lstStyle/>
          <a:p>
            <a:pPr algn="ctr"/>
            <a:r>
              <a:rPr lang="pl-PL" sz="2800" b="1" dirty="0">
                <a:solidFill>
                  <a:srgbClr val="C00000"/>
                </a:solidFill>
              </a:rPr>
              <a:t>Nie ma nic ważniejszego dla wytwórcy żywności niż to, aby dowiedzieć się, co cenią konsumenci</a:t>
            </a:r>
          </a:p>
        </p:txBody>
      </p:sp>
      <p:pic>
        <p:nvPicPr>
          <p:cNvPr id="11" name="Obraz 10">
            <a:extLst>
              <a:ext uri="{FF2B5EF4-FFF2-40B4-BE49-F238E27FC236}">
                <a16:creationId xmlns:a16="http://schemas.microsoft.com/office/drawing/2014/main" id="{396A4274-BF2A-6F59-5845-2B8F263B342F}"/>
              </a:ext>
            </a:extLst>
          </p:cNvPr>
          <p:cNvPicPr>
            <a:picLocks noChangeAspect="1"/>
          </p:cNvPicPr>
          <p:nvPr/>
        </p:nvPicPr>
        <p:blipFill>
          <a:blip r:embed="rId4"/>
          <a:stretch>
            <a:fillRect/>
          </a:stretch>
        </p:blipFill>
        <p:spPr>
          <a:xfrm>
            <a:off x="1600428" y="3319943"/>
            <a:ext cx="3917489" cy="2613700"/>
          </a:xfrm>
          <a:prstGeom prst="rect">
            <a:avLst/>
          </a:prstGeom>
          <a:ln>
            <a:noFill/>
          </a:ln>
          <a:effectLst>
            <a:softEdge rad="112500"/>
          </a:effectLst>
        </p:spPr>
      </p:pic>
      <p:pic>
        <p:nvPicPr>
          <p:cNvPr id="13" name="Obraz 12">
            <a:extLst>
              <a:ext uri="{FF2B5EF4-FFF2-40B4-BE49-F238E27FC236}">
                <a16:creationId xmlns:a16="http://schemas.microsoft.com/office/drawing/2014/main" id="{B6B67DAA-22BE-58E3-801B-27EB96968A31}"/>
              </a:ext>
            </a:extLst>
          </p:cNvPr>
          <p:cNvPicPr>
            <a:picLocks noChangeAspect="1"/>
          </p:cNvPicPr>
          <p:nvPr/>
        </p:nvPicPr>
        <p:blipFill>
          <a:blip r:embed="rId5"/>
          <a:stretch>
            <a:fillRect/>
          </a:stretch>
        </p:blipFill>
        <p:spPr>
          <a:xfrm>
            <a:off x="5718493" y="3319943"/>
            <a:ext cx="4646576" cy="2613699"/>
          </a:xfrm>
          <a:prstGeom prst="rect">
            <a:avLst/>
          </a:prstGeom>
          <a:ln>
            <a:noFill/>
          </a:ln>
          <a:effectLst>
            <a:softEdge rad="112500"/>
          </a:effectLst>
        </p:spPr>
      </p:pic>
    </p:spTree>
    <p:extLst>
      <p:ext uri="{BB962C8B-B14F-4D97-AF65-F5344CB8AC3E}">
        <p14:creationId xmlns:p14="http://schemas.microsoft.com/office/powerpoint/2010/main" val="1760971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76480-7259-FCDD-30B0-5FEB66A4DF4D}"/>
            </a:ext>
          </a:extLst>
        </p:cNvPr>
        <p:cNvGrpSpPr/>
        <p:nvPr/>
      </p:nvGrpSpPr>
      <p:grpSpPr>
        <a:xfrm>
          <a:off x="0" y="0"/>
          <a:ext cx="0" cy="0"/>
          <a:chOff x="0" y="0"/>
          <a:chExt cx="0" cy="0"/>
        </a:xfrm>
      </p:grpSpPr>
      <p:sp>
        <p:nvSpPr>
          <p:cNvPr id="2" name="Podtytuł 4">
            <a:extLst>
              <a:ext uri="{FF2B5EF4-FFF2-40B4-BE49-F238E27FC236}">
                <a16:creationId xmlns:a16="http://schemas.microsoft.com/office/drawing/2014/main" id="{A6BE2442-655A-BAC2-3B81-062568EA4351}"/>
              </a:ext>
            </a:extLst>
          </p:cNvPr>
          <p:cNvSpPr txBox="1">
            <a:spLocks/>
          </p:cNvSpPr>
          <p:nvPr/>
        </p:nvSpPr>
        <p:spPr>
          <a:xfrm>
            <a:off x="7210689" y="6121902"/>
            <a:ext cx="4981311" cy="977621"/>
          </a:xfrm>
          <a:prstGeom prst="rect">
            <a:avLst/>
          </a:prstGeom>
        </p:spPr>
        <p:txBody>
          <a:bodyPr vert="horz" lIns="91440" tIns="91440" rIns="91440" bIns="91440" rtlCol="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endParaRPr lang="pl-PL" sz="1100" dirty="0">
              <a:solidFill>
                <a:schemeClr val="bg1"/>
              </a:solidFill>
            </a:endParaRPr>
          </a:p>
        </p:txBody>
      </p:sp>
      <p:pic>
        <p:nvPicPr>
          <p:cNvPr id="3" name="Obraz 2">
            <a:extLst>
              <a:ext uri="{FF2B5EF4-FFF2-40B4-BE49-F238E27FC236}">
                <a16:creationId xmlns:a16="http://schemas.microsoft.com/office/drawing/2014/main" id="{E3794207-F644-0F37-A279-D039A39AF12B}"/>
              </a:ext>
            </a:extLst>
          </p:cNvPr>
          <p:cNvPicPr>
            <a:picLocks noChangeAspect="1"/>
          </p:cNvPicPr>
          <p:nvPr/>
        </p:nvPicPr>
        <p:blipFill>
          <a:blip r:embed="rId2"/>
          <a:stretch>
            <a:fillRect/>
          </a:stretch>
        </p:blipFill>
        <p:spPr>
          <a:xfrm>
            <a:off x="126171" y="34033"/>
            <a:ext cx="1422810" cy="1357729"/>
          </a:xfrm>
          <a:prstGeom prst="ellipse">
            <a:avLst/>
          </a:prstGeom>
          <a:ln>
            <a:noFill/>
          </a:ln>
          <a:effectLst>
            <a:softEdge rad="112500"/>
          </a:effectLst>
        </p:spPr>
      </p:pic>
      <p:pic>
        <p:nvPicPr>
          <p:cNvPr id="5" name="Obraz 4">
            <a:extLst>
              <a:ext uri="{FF2B5EF4-FFF2-40B4-BE49-F238E27FC236}">
                <a16:creationId xmlns:a16="http://schemas.microsoft.com/office/drawing/2014/main" id="{0CAB4FB4-6057-3D5A-AF3A-53EE0826E7FE}"/>
              </a:ext>
            </a:extLst>
          </p:cNvPr>
          <p:cNvPicPr>
            <a:picLocks noChangeAspect="1"/>
          </p:cNvPicPr>
          <p:nvPr/>
        </p:nvPicPr>
        <p:blipFill>
          <a:blip r:embed="rId3">
            <a:duotone>
              <a:prstClr val="black"/>
              <a:schemeClr val="tx2">
                <a:tint val="45000"/>
                <a:satMod val="400000"/>
              </a:schemeClr>
            </a:duotone>
          </a:blip>
          <a:stretch>
            <a:fillRect/>
          </a:stretch>
        </p:blipFill>
        <p:spPr>
          <a:xfrm>
            <a:off x="1258781" y="807848"/>
            <a:ext cx="1943477" cy="624028"/>
          </a:xfrm>
          <a:prstGeom prst="rect">
            <a:avLst/>
          </a:prstGeom>
          <a:ln>
            <a:noFill/>
          </a:ln>
          <a:effectLst>
            <a:softEdge rad="112500"/>
          </a:effectLst>
        </p:spPr>
      </p:pic>
      <p:sp>
        <p:nvSpPr>
          <p:cNvPr id="6" name="Prostokąt 5">
            <a:extLst>
              <a:ext uri="{FF2B5EF4-FFF2-40B4-BE49-F238E27FC236}">
                <a16:creationId xmlns:a16="http://schemas.microsoft.com/office/drawing/2014/main" id="{11DF7916-085B-F803-3849-575B8516EE04}"/>
              </a:ext>
            </a:extLst>
          </p:cNvPr>
          <p:cNvSpPr/>
          <p:nvPr/>
        </p:nvSpPr>
        <p:spPr>
          <a:xfrm>
            <a:off x="105847" y="1379892"/>
            <a:ext cx="1463457" cy="103969"/>
          </a:xfrm>
          <a:prstGeom prst="rect">
            <a:avLst/>
          </a:prstGeom>
          <a:solidFill>
            <a:srgbClr val="CBCBC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7DEA624A-397F-98AF-3952-4E35C1177D22}"/>
              </a:ext>
            </a:extLst>
          </p:cNvPr>
          <p:cNvSpPr txBox="1"/>
          <p:nvPr/>
        </p:nvSpPr>
        <p:spPr>
          <a:xfrm>
            <a:off x="1487227" y="72874"/>
            <a:ext cx="18924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R</a:t>
            </a:r>
            <a:endParaRPr lang="pl-PL" sz="5400" dirty="0"/>
          </a:p>
        </p:txBody>
      </p:sp>
      <p:sp>
        <p:nvSpPr>
          <p:cNvPr id="8" name="pole tekstowe 7">
            <a:extLst>
              <a:ext uri="{FF2B5EF4-FFF2-40B4-BE49-F238E27FC236}">
                <a16:creationId xmlns:a16="http://schemas.microsoft.com/office/drawing/2014/main" id="{A4561479-C47D-04DF-9923-82B01F622197}"/>
              </a:ext>
            </a:extLst>
          </p:cNvPr>
          <p:cNvSpPr txBox="1"/>
          <p:nvPr/>
        </p:nvSpPr>
        <p:spPr>
          <a:xfrm>
            <a:off x="1889013" y="196532"/>
            <a:ext cx="12896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H</a:t>
            </a:r>
            <a:endParaRPr lang="pl-PL" sz="5400" dirty="0"/>
          </a:p>
        </p:txBody>
      </p:sp>
      <p:sp>
        <p:nvSpPr>
          <p:cNvPr id="9" name="pole tekstowe 8">
            <a:extLst>
              <a:ext uri="{FF2B5EF4-FFF2-40B4-BE49-F238E27FC236}">
                <a16:creationId xmlns:a16="http://schemas.microsoft.com/office/drawing/2014/main" id="{26D37131-FCD5-C501-7531-4AE35640ADCC}"/>
              </a:ext>
            </a:extLst>
          </p:cNvPr>
          <p:cNvSpPr txBox="1"/>
          <p:nvPr/>
        </p:nvSpPr>
        <p:spPr>
          <a:xfrm>
            <a:off x="2280997" y="72874"/>
            <a:ext cx="18924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D</a:t>
            </a:r>
            <a:endParaRPr lang="pl-PL" sz="5400" dirty="0"/>
          </a:p>
        </p:txBody>
      </p:sp>
      <p:sp>
        <p:nvSpPr>
          <p:cNvPr id="10" name="pole tekstowe 9">
            <a:extLst>
              <a:ext uri="{FF2B5EF4-FFF2-40B4-BE49-F238E27FC236}">
                <a16:creationId xmlns:a16="http://schemas.microsoft.com/office/drawing/2014/main" id="{37642F22-6F8B-43F4-6343-685393F4E6BC}"/>
              </a:ext>
            </a:extLst>
          </p:cNvPr>
          <p:cNvSpPr txBox="1"/>
          <p:nvPr/>
        </p:nvSpPr>
        <p:spPr>
          <a:xfrm>
            <a:off x="237908" y="1774686"/>
            <a:ext cx="11833849" cy="3365024"/>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pl-PL" b="1" dirty="0">
                <a:latin typeface="Arial" panose="020B0604020202020204" pitchFamily="34" charset="0"/>
                <a:cs typeface="Arial" panose="020B0604020202020204" pitchFamily="34" charset="0"/>
              </a:rPr>
              <a:t>Bogacący się konsumenci szukają oryginalnych i bezpiecznych produktów. </a:t>
            </a:r>
          </a:p>
          <a:p>
            <a:pPr marL="285750" indent="-285750" algn="just">
              <a:lnSpc>
                <a:spcPct val="150000"/>
              </a:lnSpc>
              <a:buFont typeface="Wingdings" panose="05000000000000000000" pitchFamily="2" charset="2"/>
              <a:buChar char="ü"/>
            </a:pPr>
            <a:r>
              <a:rPr lang="pl-PL" b="1" dirty="0">
                <a:latin typeface="Arial" panose="020B0604020202020204" pitchFamily="34" charset="0"/>
                <a:cs typeface="Arial" panose="020B0604020202020204" pitchFamily="34" charset="0"/>
              </a:rPr>
              <a:t>Proces zmian w kształtowaniu się gustów i świadomości konsumentów jest już bardzo wyraźny. </a:t>
            </a:r>
          </a:p>
          <a:p>
            <a:pPr marL="285750" indent="-285750" algn="just">
              <a:lnSpc>
                <a:spcPct val="150000"/>
              </a:lnSpc>
              <a:buFont typeface="Wingdings" panose="05000000000000000000" pitchFamily="2" charset="2"/>
              <a:buChar char="ü"/>
            </a:pPr>
            <a:r>
              <a:rPr lang="pl-PL" b="1" dirty="0">
                <a:latin typeface="Arial" panose="020B0604020202020204" pitchFamily="34" charset="0"/>
                <a:cs typeface="Arial" panose="020B0604020202020204" pitchFamily="34" charset="0"/>
              </a:rPr>
              <a:t>W globalizującym się świecie można wyróżnić bogatego, podróżującego konsumenta, który poszukuje produktów wytwarzanych w krótkich seriach, często unikatowych oraz specyficznych. </a:t>
            </a:r>
            <a:br>
              <a:rPr lang="pl-PL" b="1" dirty="0">
                <a:latin typeface="Arial" panose="020B0604020202020204" pitchFamily="34" charset="0"/>
                <a:cs typeface="Arial" panose="020B0604020202020204" pitchFamily="34" charset="0"/>
              </a:rPr>
            </a:br>
            <a:r>
              <a:rPr lang="pl-PL" b="1" dirty="0">
                <a:latin typeface="Arial" panose="020B0604020202020204" pitchFamily="34" charset="0"/>
                <a:cs typeface="Arial" panose="020B0604020202020204" pitchFamily="34" charset="0"/>
              </a:rPr>
              <a:t>Często nie dlatego, że ceni tradycję danego kraju czy dany region, ale zazwyczaj taka osoba chce zaspokoić swoją ciekawość czy wzbogacić swoje doświadczenia o rynkowe nowinki. </a:t>
            </a:r>
          </a:p>
          <a:p>
            <a:pPr marL="285750" indent="-285750" algn="just">
              <a:lnSpc>
                <a:spcPct val="150000"/>
              </a:lnSpc>
              <a:buFont typeface="Wingdings" panose="05000000000000000000" pitchFamily="2" charset="2"/>
              <a:buChar char="ü"/>
            </a:pPr>
            <a:r>
              <a:rPr lang="pl-PL" b="1" dirty="0">
                <a:latin typeface="Arial" panose="020B0604020202020204" pitchFamily="34" charset="0"/>
                <a:cs typeface="Arial" panose="020B0604020202020204" pitchFamily="34" charset="0"/>
              </a:rPr>
              <a:t>Producenci muszą więc kierować się potrzebami konsumentów. Produkt musi być atrakcyjny dla kupującego, co za tym idzie musi być odpowiednio opisany i zareklamowany.</a:t>
            </a:r>
          </a:p>
        </p:txBody>
      </p:sp>
      <p:sp>
        <p:nvSpPr>
          <p:cNvPr id="11" name="pole tekstowe 10">
            <a:extLst>
              <a:ext uri="{FF2B5EF4-FFF2-40B4-BE49-F238E27FC236}">
                <a16:creationId xmlns:a16="http://schemas.microsoft.com/office/drawing/2014/main" id="{3B37F5B7-5D5D-00DA-76E1-6FC5A2BD4378}"/>
              </a:ext>
            </a:extLst>
          </p:cNvPr>
          <p:cNvSpPr txBox="1"/>
          <p:nvPr/>
        </p:nvSpPr>
        <p:spPr>
          <a:xfrm>
            <a:off x="3202258" y="658197"/>
            <a:ext cx="9103910" cy="461665"/>
          </a:xfrm>
          <a:prstGeom prst="rect">
            <a:avLst/>
          </a:prstGeom>
          <a:noFill/>
        </p:spPr>
        <p:txBody>
          <a:bodyPr wrap="square">
            <a:spAutoFit/>
          </a:bodyPr>
          <a:lstStyle/>
          <a:p>
            <a:r>
              <a:rPr lang="pl-PL" sz="2400" b="1" dirty="0">
                <a:solidFill>
                  <a:srgbClr val="C00000"/>
                </a:solidFill>
                <a:latin typeface="Arial" panose="020B0604020202020204" pitchFamily="34" charset="0"/>
                <a:cs typeface="Arial" panose="020B0604020202020204" pitchFamily="34" charset="0"/>
              </a:rPr>
              <a:t>Kim są nabywcy produktów regionalnych i tradycyjnych ?</a:t>
            </a:r>
          </a:p>
        </p:txBody>
      </p:sp>
    </p:spTree>
    <p:extLst>
      <p:ext uri="{BB962C8B-B14F-4D97-AF65-F5344CB8AC3E}">
        <p14:creationId xmlns:p14="http://schemas.microsoft.com/office/powerpoint/2010/main" val="4152444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3EE06-63A2-5197-8FF2-6A941D416DB2}"/>
            </a:ext>
          </a:extLst>
        </p:cNvPr>
        <p:cNvGrpSpPr/>
        <p:nvPr/>
      </p:nvGrpSpPr>
      <p:grpSpPr>
        <a:xfrm>
          <a:off x="0" y="0"/>
          <a:ext cx="0" cy="0"/>
          <a:chOff x="0" y="0"/>
          <a:chExt cx="0" cy="0"/>
        </a:xfrm>
      </p:grpSpPr>
      <p:sp>
        <p:nvSpPr>
          <p:cNvPr id="2" name="Podtytuł 4">
            <a:extLst>
              <a:ext uri="{FF2B5EF4-FFF2-40B4-BE49-F238E27FC236}">
                <a16:creationId xmlns:a16="http://schemas.microsoft.com/office/drawing/2014/main" id="{FFEB0A37-D637-4E77-2DAB-0B1DC9BA5A38}"/>
              </a:ext>
            </a:extLst>
          </p:cNvPr>
          <p:cNvSpPr txBox="1">
            <a:spLocks/>
          </p:cNvSpPr>
          <p:nvPr/>
        </p:nvSpPr>
        <p:spPr>
          <a:xfrm>
            <a:off x="7210689" y="6121902"/>
            <a:ext cx="4981311" cy="977621"/>
          </a:xfrm>
          <a:prstGeom prst="rect">
            <a:avLst/>
          </a:prstGeom>
        </p:spPr>
        <p:txBody>
          <a:bodyPr vert="horz" lIns="91440" tIns="91440" rIns="91440" bIns="91440" rtlCol="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endParaRPr lang="pl-PL" sz="1100" dirty="0">
              <a:solidFill>
                <a:schemeClr val="bg1"/>
              </a:solidFill>
            </a:endParaRPr>
          </a:p>
        </p:txBody>
      </p:sp>
      <p:pic>
        <p:nvPicPr>
          <p:cNvPr id="3" name="Obraz 2">
            <a:extLst>
              <a:ext uri="{FF2B5EF4-FFF2-40B4-BE49-F238E27FC236}">
                <a16:creationId xmlns:a16="http://schemas.microsoft.com/office/drawing/2014/main" id="{5AB96170-A99E-366D-C13C-838B844322FF}"/>
              </a:ext>
            </a:extLst>
          </p:cNvPr>
          <p:cNvPicPr>
            <a:picLocks noChangeAspect="1"/>
          </p:cNvPicPr>
          <p:nvPr/>
        </p:nvPicPr>
        <p:blipFill>
          <a:blip r:embed="rId2"/>
          <a:stretch>
            <a:fillRect/>
          </a:stretch>
        </p:blipFill>
        <p:spPr>
          <a:xfrm>
            <a:off x="126171" y="34033"/>
            <a:ext cx="1422810" cy="1357729"/>
          </a:xfrm>
          <a:prstGeom prst="ellipse">
            <a:avLst/>
          </a:prstGeom>
          <a:ln>
            <a:noFill/>
          </a:ln>
          <a:effectLst>
            <a:softEdge rad="112500"/>
          </a:effectLst>
        </p:spPr>
      </p:pic>
      <p:pic>
        <p:nvPicPr>
          <p:cNvPr id="5" name="Obraz 4">
            <a:extLst>
              <a:ext uri="{FF2B5EF4-FFF2-40B4-BE49-F238E27FC236}">
                <a16:creationId xmlns:a16="http://schemas.microsoft.com/office/drawing/2014/main" id="{9FB62326-8CF9-506F-CEA7-4B7DA913545D}"/>
              </a:ext>
            </a:extLst>
          </p:cNvPr>
          <p:cNvPicPr>
            <a:picLocks noChangeAspect="1"/>
          </p:cNvPicPr>
          <p:nvPr/>
        </p:nvPicPr>
        <p:blipFill>
          <a:blip r:embed="rId3">
            <a:duotone>
              <a:prstClr val="black"/>
              <a:schemeClr val="tx2">
                <a:tint val="45000"/>
                <a:satMod val="400000"/>
              </a:schemeClr>
            </a:duotone>
          </a:blip>
          <a:stretch>
            <a:fillRect/>
          </a:stretch>
        </p:blipFill>
        <p:spPr>
          <a:xfrm>
            <a:off x="1258781" y="807848"/>
            <a:ext cx="1943477" cy="624028"/>
          </a:xfrm>
          <a:prstGeom prst="rect">
            <a:avLst/>
          </a:prstGeom>
          <a:ln>
            <a:noFill/>
          </a:ln>
          <a:effectLst>
            <a:softEdge rad="112500"/>
          </a:effectLst>
        </p:spPr>
      </p:pic>
      <p:sp>
        <p:nvSpPr>
          <p:cNvPr id="6" name="Prostokąt 5">
            <a:extLst>
              <a:ext uri="{FF2B5EF4-FFF2-40B4-BE49-F238E27FC236}">
                <a16:creationId xmlns:a16="http://schemas.microsoft.com/office/drawing/2014/main" id="{829BC632-7CEA-48DD-1144-FA0F59EFB0F8}"/>
              </a:ext>
            </a:extLst>
          </p:cNvPr>
          <p:cNvSpPr/>
          <p:nvPr/>
        </p:nvSpPr>
        <p:spPr>
          <a:xfrm>
            <a:off x="105847" y="1379892"/>
            <a:ext cx="1463457" cy="103969"/>
          </a:xfrm>
          <a:prstGeom prst="rect">
            <a:avLst/>
          </a:prstGeom>
          <a:solidFill>
            <a:srgbClr val="CBCBC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B4BAEFB4-A1C0-A8DA-CC64-9551A6123B24}"/>
              </a:ext>
            </a:extLst>
          </p:cNvPr>
          <p:cNvSpPr txBox="1"/>
          <p:nvPr/>
        </p:nvSpPr>
        <p:spPr>
          <a:xfrm>
            <a:off x="1487227" y="72874"/>
            <a:ext cx="18924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R</a:t>
            </a:r>
            <a:endParaRPr lang="pl-PL" sz="5400" dirty="0"/>
          </a:p>
        </p:txBody>
      </p:sp>
      <p:sp>
        <p:nvSpPr>
          <p:cNvPr id="8" name="pole tekstowe 7">
            <a:extLst>
              <a:ext uri="{FF2B5EF4-FFF2-40B4-BE49-F238E27FC236}">
                <a16:creationId xmlns:a16="http://schemas.microsoft.com/office/drawing/2014/main" id="{DA407631-AD61-3919-5713-690C20DFC2EA}"/>
              </a:ext>
            </a:extLst>
          </p:cNvPr>
          <p:cNvSpPr txBox="1"/>
          <p:nvPr/>
        </p:nvSpPr>
        <p:spPr>
          <a:xfrm>
            <a:off x="1889013" y="196532"/>
            <a:ext cx="12896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H</a:t>
            </a:r>
            <a:endParaRPr lang="pl-PL" sz="5400" dirty="0"/>
          </a:p>
        </p:txBody>
      </p:sp>
      <p:sp>
        <p:nvSpPr>
          <p:cNvPr id="9" name="pole tekstowe 8">
            <a:extLst>
              <a:ext uri="{FF2B5EF4-FFF2-40B4-BE49-F238E27FC236}">
                <a16:creationId xmlns:a16="http://schemas.microsoft.com/office/drawing/2014/main" id="{F4348982-1947-CCE0-BC2D-ED104AAE5D21}"/>
              </a:ext>
            </a:extLst>
          </p:cNvPr>
          <p:cNvSpPr txBox="1"/>
          <p:nvPr/>
        </p:nvSpPr>
        <p:spPr>
          <a:xfrm>
            <a:off x="2280997" y="72874"/>
            <a:ext cx="18924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D</a:t>
            </a:r>
            <a:endParaRPr lang="pl-PL" sz="5400" dirty="0"/>
          </a:p>
        </p:txBody>
      </p:sp>
      <p:sp>
        <p:nvSpPr>
          <p:cNvPr id="10" name="pole tekstowe 9">
            <a:extLst>
              <a:ext uri="{FF2B5EF4-FFF2-40B4-BE49-F238E27FC236}">
                <a16:creationId xmlns:a16="http://schemas.microsoft.com/office/drawing/2014/main" id="{02B43EBF-0650-B167-5A9D-F358B1504F30}"/>
              </a:ext>
            </a:extLst>
          </p:cNvPr>
          <p:cNvSpPr txBox="1"/>
          <p:nvPr/>
        </p:nvSpPr>
        <p:spPr>
          <a:xfrm>
            <a:off x="2127594" y="2500378"/>
            <a:ext cx="7088697" cy="1938992"/>
          </a:xfrm>
          <a:prstGeom prst="rect">
            <a:avLst/>
          </a:prstGeom>
          <a:noFill/>
        </p:spPr>
        <p:txBody>
          <a:bodyPr wrap="square">
            <a:spAutoFit/>
          </a:bodyPr>
          <a:lstStyle/>
          <a:p>
            <a:pPr marL="342900" indent="-342900" algn="just">
              <a:buFont typeface="Wingdings" panose="05000000000000000000" pitchFamily="2" charset="2"/>
              <a:buChar char="ü"/>
            </a:pPr>
            <a:r>
              <a:rPr lang="pl-PL" sz="2000" b="1" dirty="0">
                <a:solidFill>
                  <a:srgbClr val="C00000"/>
                </a:solidFill>
                <a:latin typeface="Arial" panose="020B0604020202020204" pitchFamily="34" charset="0"/>
                <a:cs typeface="Arial" panose="020B0604020202020204" pitchFamily="34" charset="0"/>
              </a:rPr>
              <a:t>TRADYCJONALIŚCI</a:t>
            </a:r>
            <a:r>
              <a:rPr lang="pl-PL" sz="2000" b="1" dirty="0">
                <a:latin typeface="Arial" panose="020B0604020202020204" pitchFamily="34" charset="0"/>
                <a:cs typeface="Arial" panose="020B0604020202020204" pitchFamily="34" charset="0"/>
              </a:rPr>
              <a:t> -  konsument „patriota lokalny”, sentymentalny (smaki dzieciństwa, powrót do korzeni, autorytet babci), miłośnik kuchni wielopokoleniowej, przywiązany do tradycji kulinarnych zw. ze świętami, obrzędami, kalendarzem liturgicznym, zwyczajami </a:t>
            </a:r>
            <a:br>
              <a:rPr lang="pl-PL" sz="2000" b="1" dirty="0">
                <a:latin typeface="Arial" panose="020B0604020202020204" pitchFamily="34" charset="0"/>
                <a:cs typeface="Arial" panose="020B0604020202020204" pitchFamily="34" charset="0"/>
              </a:rPr>
            </a:br>
            <a:r>
              <a:rPr lang="pl-PL" sz="2000" b="1" dirty="0">
                <a:latin typeface="Arial" panose="020B0604020202020204" pitchFamily="34" charset="0"/>
                <a:cs typeface="Arial" panose="020B0604020202020204" pitchFamily="34" charset="0"/>
              </a:rPr>
              <a:t>i obyczajowością, konserwatysta kulinarny.</a:t>
            </a:r>
          </a:p>
        </p:txBody>
      </p:sp>
      <p:sp>
        <p:nvSpPr>
          <p:cNvPr id="15" name="pole tekstowe 14">
            <a:extLst>
              <a:ext uri="{FF2B5EF4-FFF2-40B4-BE49-F238E27FC236}">
                <a16:creationId xmlns:a16="http://schemas.microsoft.com/office/drawing/2014/main" id="{898869D1-F378-A417-6223-96EEF7FAE67E}"/>
              </a:ext>
            </a:extLst>
          </p:cNvPr>
          <p:cNvSpPr txBox="1"/>
          <p:nvPr/>
        </p:nvSpPr>
        <p:spPr>
          <a:xfrm>
            <a:off x="3202258" y="712897"/>
            <a:ext cx="8913699" cy="461665"/>
          </a:xfrm>
          <a:prstGeom prst="rect">
            <a:avLst/>
          </a:prstGeom>
          <a:noFill/>
        </p:spPr>
        <p:txBody>
          <a:bodyPr wrap="square">
            <a:spAutoFit/>
          </a:bodyPr>
          <a:lstStyle/>
          <a:p>
            <a:r>
              <a:rPr lang="pl-PL" sz="2400" b="1" dirty="0">
                <a:solidFill>
                  <a:srgbClr val="C00000"/>
                </a:solidFill>
                <a:latin typeface="Arial" panose="020B0604020202020204" pitchFamily="34" charset="0"/>
                <a:cs typeface="Arial" panose="020B0604020202020204" pitchFamily="34" charset="0"/>
              </a:rPr>
              <a:t>Kim są nabywcy produktów regionalnych i tradycyjnych?</a:t>
            </a:r>
          </a:p>
        </p:txBody>
      </p:sp>
    </p:spTree>
    <p:extLst>
      <p:ext uri="{BB962C8B-B14F-4D97-AF65-F5344CB8AC3E}">
        <p14:creationId xmlns:p14="http://schemas.microsoft.com/office/powerpoint/2010/main" val="2979492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C0947-67FF-F234-8020-4970A659B9B6}"/>
            </a:ext>
          </a:extLst>
        </p:cNvPr>
        <p:cNvGrpSpPr/>
        <p:nvPr/>
      </p:nvGrpSpPr>
      <p:grpSpPr>
        <a:xfrm>
          <a:off x="0" y="0"/>
          <a:ext cx="0" cy="0"/>
          <a:chOff x="0" y="0"/>
          <a:chExt cx="0" cy="0"/>
        </a:xfrm>
      </p:grpSpPr>
      <p:sp>
        <p:nvSpPr>
          <p:cNvPr id="2" name="Podtytuł 4">
            <a:extLst>
              <a:ext uri="{FF2B5EF4-FFF2-40B4-BE49-F238E27FC236}">
                <a16:creationId xmlns:a16="http://schemas.microsoft.com/office/drawing/2014/main" id="{71C86AEE-6343-94F9-0FEA-AD7994C1D4AB}"/>
              </a:ext>
            </a:extLst>
          </p:cNvPr>
          <p:cNvSpPr txBox="1">
            <a:spLocks/>
          </p:cNvSpPr>
          <p:nvPr/>
        </p:nvSpPr>
        <p:spPr>
          <a:xfrm>
            <a:off x="7210689" y="6121902"/>
            <a:ext cx="4981311" cy="977621"/>
          </a:xfrm>
          <a:prstGeom prst="rect">
            <a:avLst/>
          </a:prstGeom>
        </p:spPr>
        <p:txBody>
          <a:bodyPr vert="horz" lIns="91440" tIns="91440" rIns="91440" bIns="91440" rtlCol="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endParaRPr lang="pl-PL" sz="1100" dirty="0">
              <a:solidFill>
                <a:schemeClr val="bg1"/>
              </a:solidFill>
            </a:endParaRPr>
          </a:p>
        </p:txBody>
      </p:sp>
      <p:pic>
        <p:nvPicPr>
          <p:cNvPr id="3" name="Obraz 2">
            <a:extLst>
              <a:ext uri="{FF2B5EF4-FFF2-40B4-BE49-F238E27FC236}">
                <a16:creationId xmlns:a16="http://schemas.microsoft.com/office/drawing/2014/main" id="{23254833-DF03-85BB-88D5-33E00370FCF2}"/>
              </a:ext>
            </a:extLst>
          </p:cNvPr>
          <p:cNvPicPr>
            <a:picLocks noChangeAspect="1"/>
          </p:cNvPicPr>
          <p:nvPr/>
        </p:nvPicPr>
        <p:blipFill>
          <a:blip r:embed="rId2"/>
          <a:stretch>
            <a:fillRect/>
          </a:stretch>
        </p:blipFill>
        <p:spPr>
          <a:xfrm>
            <a:off x="126171" y="34033"/>
            <a:ext cx="1422810" cy="1357729"/>
          </a:xfrm>
          <a:prstGeom prst="ellipse">
            <a:avLst/>
          </a:prstGeom>
          <a:ln>
            <a:noFill/>
          </a:ln>
          <a:effectLst>
            <a:softEdge rad="112500"/>
          </a:effectLst>
        </p:spPr>
      </p:pic>
      <p:pic>
        <p:nvPicPr>
          <p:cNvPr id="5" name="Obraz 4">
            <a:extLst>
              <a:ext uri="{FF2B5EF4-FFF2-40B4-BE49-F238E27FC236}">
                <a16:creationId xmlns:a16="http://schemas.microsoft.com/office/drawing/2014/main" id="{F6004AB3-51E5-BC43-100C-442ECAAFBB86}"/>
              </a:ext>
            </a:extLst>
          </p:cNvPr>
          <p:cNvPicPr>
            <a:picLocks noChangeAspect="1"/>
          </p:cNvPicPr>
          <p:nvPr/>
        </p:nvPicPr>
        <p:blipFill>
          <a:blip r:embed="rId3">
            <a:duotone>
              <a:prstClr val="black"/>
              <a:schemeClr val="tx2">
                <a:tint val="45000"/>
                <a:satMod val="400000"/>
              </a:schemeClr>
            </a:duotone>
          </a:blip>
          <a:stretch>
            <a:fillRect/>
          </a:stretch>
        </p:blipFill>
        <p:spPr>
          <a:xfrm>
            <a:off x="1258781" y="807848"/>
            <a:ext cx="1943477" cy="624028"/>
          </a:xfrm>
          <a:prstGeom prst="rect">
            <a:avLst/>
          </a:prstGeom>
          <a:ln>
            <a:noFill/>
          </a:ln>
          <a:effectLst>
            <a:softEdge rad="112500"/>
          </a:effectLst>
        </p:spPr>
      </p:pic>
      <p:sp>
        <p:nvSpPr>
          <p:cNvPr id="6" name="Prostokąt 5">
            <a:extLst>
              <a:ext uri="{FF2B5EF4-FFF2-40B4-BE49-F238E27FC236}">
                <a16:creationId xmlns:a16="http://schemas.microsoft.com/office/drawing/2014/main" id="{DE14DFFC-F9C6-2D30-929B-F151BED03ECD}"/>
              </a:ext>
            </a:extLst>
          </p:cNvPr>
          <p:cNvSpPr/>
          <p:nvPr/>
        </p:nvSpPr>
        <p:spPr>
          <a:xfrm>
            <a:off x="105847" y="1379892"/>
            <a:ext cx="1463457" cy="103969"/>
          </a:xfrm>
          <a:prstGeom prst="rect">
            <a:avLst/>
          </a:prstGeom>
          <a:solidFill>
            <a:srgbClr val="CBCBC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DFD2B937-5BF7-C5CC-D9AA-D9916667248D}"/>
              </a:ext>
            </a:extLst>
          </p:cNvPr>
          <p:cNvSpPr txBox="1"/>
          <p:nvPr/>
        </p:nvSpPr>
        <p:spPr>
          <a:xfrm>
            <a:off x="1487227" y="72874"/>
            <a:ext cx="18924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R</a:t>
            </a:r>
            <a:endParaRPr lang="pl-PL" sz="5400" dirty="0"/>
          </a:p>
        </p:txBody>
      </p:sp>
      <p:sp>
        <p:nvSpPr>
          <p:cNvPr id="8" name="pole tekstowe 7">
            <a:extLst>
              <a:ext uri="{FF2B5EF4-FFF2-40B4-BE49-F238E27FC236}">
                <a16:creationId xmlns:a16="http://schemas.microsoft.com/office/drawing/2014/main" id="{553CDBC3-E3B5-78E8-FA14-60FD9C614689}"/>
              </a:ext>
            </a:extLst>
          </p:cNvPr>
          <p:cNvSpPr txBox="1"/>
          <p:nvPr/>
        </p:nvSpPr>
        <p:spPr>
          <a:xfrm>
            <a:off x="1889013" y="196532"/>
            <a:ext cx="12896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H</a:t>
            </a:r>
            <a:endParaRPr lang="pl-PL" sz="5400" dirty="0"/>
          </a:p>
        </p:txBody>
      </p:sp>
      <p:sp>
        <p:nvSpPr>
          <p:cNvPr id="9" name="pole tekstowe 8">
            <a:extLst>
              <a:ext uri="{FF2B5EF4-FFF2-40B4-BE49-F238E27FC236}">
                <a16:creationId xmlns:a16="http://schemas.microsoft.com/office/drawing/2014/main" id="{C499174C-2203-C324-000F-BCDC91659699}"/>
              </a:ext>
            </a:extLst>
          </p:cNvPr>
          <p:cNvSpPr txBox="1"/>
          <p:nvPr/>
        </p:nvSpPr>
        <p:spPr>
          <a:xfrm>
            <a:off x="2280997" y="72874"/>
            <a:ext cx="18924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D</a:t>
            </a:r>
            <a:endParaRPr lang="pl-PL" sz="5400" dirty="0"/>
          </a:p>
        </p:txBody>
      </p:sp>
      <p:sp>
        <p:nvSpPr>
          <p:cNvPr id="12" name="pole tekstowe 11">
            <a:extLst>
              <a:ext uri="{FF2B5EF4-FFF2-40B4-BE49-F238E27FC236}">
                <a16:creationId xmlns:a16="http://schemas.microsoft.com/office/drawing/2014/main" id="{8E024FF0-B40F-1FE6-6F34-3AE2762A7F11}"/>
              </a:ext>
            </a:extLst>
          </p:cNvPr>
          <p:cNvSpPr txBox="1"/>
          <p:nvPr/>
        </p:nvSpPr>
        <p:spPr>
          <a:xfrm>
            <a:off x="2076843" y="2063182"/>
            <a:ext cx="7536941" cy="3170099"/>
          </a:xfrm>
          <a:prstGeom prst="rect">
            <a:avLst/>
          </a:prstGeom>
          <a:noFill/>
        </p:spPr>
        <p:txBody>
          <a:bodyPr wrap="square">
            <a:spAutoFit/>
          </a:bodyPr>
          <a:lstStyle/>
          <a:p>
            <a:pPr marL="342900" indent="-342900" algn="just">
              <a:buFont typeface="Wingdings" panose="05000000000000000000" pitchFamily="2" charset="2"/>
              <a:buChar char="ü"/>
            </a:pPr>
            <a:r>
              <a:rPr lang="pl-PL" sz="2000" b="1" dirty="0">
                <a:solidFill>
                  <a:srgbClr val="C00000"/>
                </a:solidFill>
                <a:latin typeface="Arial" panose="020B0604020202020204" pitchFamily="34" charset="0"/>
                <a:cs typeface="Arial" panose="020B0604020202020204" pitchFamily="34" charset="0"/>
              </a:rPr>
              <a:t>MIŁOŚNICY DIET I ZDROWEGO STYLU ŻYCIA </a:t>
            </a:r>
            <a:r>
              <a:rPr lang="pl-PL" b="1" dirty="0">
                <a:latin typeface="Arial" panose="020B0604020202020204" pitchFamily="34" charset="0"/>
                <a:cs typeface="Arial" panose="020B0604020202020204" pitchFamily="34" charset="0"/>
              </a:rPr>
              <a:t>– amatorzy sportu i aktywnego wypoczynku, słuchający dietetyków, lekarzy, naukowców, uznający ciało za „świątynię”, przywiązujący dużą uwagę do wartości odżywczych, wrogowie pustych kalorii, preferujący żywność z wiadomych źródeł i od sprawdzonych producentów, świeżą, wysokiej jakości, bez chemii – „super </a:t>
            </a:r>
            <a:r>
              <a:rPr lang="pl-PL" b="1" dirty="0" err="1">
                <a:latin typeface="Arial" panose="020B0604020202020204" pitchFamily="34" charset="0"/>
                <a:cs typeface="Arial" panose="020B0604020202020204" pitchFamily="34" charset="0"/>
              </a:rPr>
              <a:t>foods</a:t>
            </a:r>
            <a:r>
              <a:rPr lang="pl-PL" b="1" dirty="0">
                <a:latin typeface="Arial" panose="020B0604020202020204" pitchFamily="34" charset="0"/>
                <a:cs typeface="Arial" panose="020B0604020202020204" pitchFamily="34" charset="0"/>
              </a:rPr>
              <a:t>”, żywiący się wg ustalonych ilości i wartości efektywnych diet reżimowych, przywiązani do programów żywieniowych </a:t>
            </a:r>
            <a:br>
              <a:rPr lang="pl-PL" b="1" dirty="0">
                <a:latin typeface="Arial" panose="020B0604020202020204" pitchFamily="34" charset="0"/>
                <a:cs typeface="Arial" panose="020B0604020202020204" pitchFamily="34" charset="0"/>
              </a:rPr>
            </a:br>
            <a:r>
              <a:rPr lang="pl-PL" b="1" dirty="0">
                <a:latin typeface="Arial" panose="020B0604020202020204" pitchFamily="34" charset="0"/>
                <a:cs typeface="Arial" panose="020B0604020202020204" pitchFamily="34" charset="0"/>
              </a:rPr>
              <a:t>i norm dietetycznych, wegetarianie, miłośnicy trendów prozdrowotnych i eksperymentów kulinarnych, w tym eklektycznych kuchni.</a:t>
            </a:r>
            <a:endParaRPr lang="pl-PL" sz="2000" b="1" dirty="0">
              <a:latin typeface="Arial" panose="020B0604020202020204" pitchFamily="34" charset="0"/>
              <a:cs typeface="Arial" panose="020B0604020202020204" pitchFamily="34" charset="0"/>
            </a:endParaRPr>
          </a:p>
        </p:txBody>
      </p:sp>
      <p:sp>
        <p:nvSpPr>
          <p:cNvPr id="4" name="pole tekstowe 3">
            <a:extLst>
              <a:ext uri="{FF2B5EF4-FFF2-40B4-BE49-F238E27FC236}">
                <a16:creationId xmlns:a16="http://schemas.microsoft.com/office/drawing/2014/main" id="{3E278C5C-0750-D746-465F-2BFC6BD251B0}"/>
              </a:ext>
            </a:extLst>
          </p:cNvPr>
          <p:cNvSpPr txBox="1"/>
          <p:nvPr/>
        </p:nvSpPr>
        <p:spPr>
          <a:xfrm>
            <a:off x="3202258" y="712897"/>
            <a:ext cx="8913699" cy="461665"/>
          </a:xfrm>
          <a:prstGeom prst="rect">
            <a:avLst/>
          </a:prstGeom>
          <a:noFill/>
        </p:spPr>
        <p:txBody>
          <a:bodyPr wrap="square">
            <a:spAutoFit/>
          </a:bodyPr>
          <a:lstStyle/>
          <a:p>
            <a:r>
              <a:rPr lang="pl-PL" sz="2400" b="1" dirty="0">
                <a:solidFill>
                  <a:srgbClr val="C00000"/>
                </a:solidFill>
                <a:latin typeface="Arial" panose="020B0604020202020204" pitchFamily="34" charset="0"/>
                <a:cs typeface="Arial" panose="020B0604020202020204" pitchFamily="34" charset="0"/>
              </a:rPr>
              <a:t>Kim są nabywcy produktów regionalnych i tradycyjnych?</a:t>
            </a:r>
          </a:p>
        </p:txBody>
      </p:sp>
    </p:spTree>
    <p:extLst>
      <p:ext uri="{BB962C8B-B14F-4D97-AF65-F5344CB8AC3E}">
        <p14:creationId xmlns:p14="http://schemas.microsoft.com/office/powerpoint/2010/main" val="932477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B0E4B-D2C2-43E6-89FC-77F1D8A3C346}"/>
            </a:ext>
          </a:extLst>
        </p:cNvPr>
        <p:cNvGrpSpPr/>
        <p:nvPr/>
      </p:nvGrpSpPr>
      <p:grpSpPr>
        <a:xfrm>
          <a:off x="0" y="0"/>
          <a:ext cx="0" cy="0"/>
          <a:chOff x="0" y="0"/>
          <a:chExt cx="0" cy="0"/>
        </a:xfrm>
      </p:grpSpPr>
      <p:sp>
        <p:nvSpPr>
          <p:cNvPr id="2" name="Podtytuł 4">
            <a:extLst>
              <a:ext uri="{FF2B5EF4-FFF2-40B4-BE49-F238E27FC236}">
                <a16:creationId xmlns:a16="http://schemas.microsoft.com/office/drawing/2014/main" id="{217935F9-2580-62FE-02B0-43571979DC49}"/>
              </a:ext>
            </a:extLst>
          </p:cNvPr>
          <p:cNvSpPr txBox="1">
            <a:spLocks/>
          </p:cNvSpPr>
          <p:nvPr/>
        </p:nvSpPr>
        <p:spPr>
          <a:xfrm>
            <a:off x="7210689" y="6121902"/>
            <a:ext cx="4981311" cy="977621"/>
          </a:xfrm>
          <a:prstGeom prst="rect">
            <a:avLst/>
          </a:prstGeom>
        </p:spPr>
        <p:txBody>
          <a:bodyPr vert="horz" lIns="91440" tIns="91440" rIns="91440" bIns="91440" rtlCol="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endParaRPr lang="pl-PL" sz="1100" dirty="0">
              <a:solidFill>
                <a:schemeClr val="bg1"/>
              </a:solidFill>
            </a:endParaRPr>
          </a:p>
        </p:txBody>
      </p:sp>
      <p:pic>
        <p:nvPicPr>
          <p:cNvPr id="3" name="Obraz 2">
            <a:extLst>
              <a:ext uri="{FF2B5EF4-FFF2-40B4-BE49-F238E27FC236}">
                <a16:creationId xmlns:a16="http://schemas.microsoft.com/office/drawing/2014/main" id="{C72B2D82-FCE2-E98B-AA8A-3DADB3DAA022}"/>
              </a:ext>
            </a:extLst>
          </p:cNvPr>
          <p:cNvPicPr>
            <a:picLocks noChangeAspect="1"/>
          </p:cNvPicPr>
          <p:nvPr/>
        </p:nvPicPr>
        <p:blipFill>
          <a:blip r:embed="rId2"/>
          <a:stretch>
            <a:fillRect/>
          </a:stretch>
        </p:blipFill>
        <p:spPr>
          <a:xfrm>
            <a:off x="126171" y="34033"/>
            <a:ext cx="1422810" cy="1357729"/>
          </a:xfrm>
          <a:prstGeom prst="ellipse">
            <a:avLst/>
          </a:prstGeom>
          <a:ln>
            <a:noFill/>
          </a:ln>
          <a:effectLst>
            <a:softEdge rad="112500"/>
          </a:effectLst>
        </p:spPr>
      </p:pic>
      <p:pic>
        <p:nvPicPr>
          <p:cNvPr id="5" name="Obraz 4">
            <a:extLst>
              <a:ext uri="{FF2B5EF4-FFF2-40B4-BE49-F238E27FC236}">
                <a16:creationId xmlns:a16="http://schemas.microsoft.com/office/drawing/2014/main" id="{3D2C3377-028B-845A-C499-CB148C1EA015}"/>
              </a:ext>
            </a:extLst>
          </p:cNvPr>
          <p:cNvPicPr>
            <a:picLocks noChangeAspect="1"/>
          </p:cNvPicPr>
          <p:nvPr/>
        </p:nvPicPr>
        <p:blipFill>
          <a:blip r:embed="rId3">
            <a:duotone>
              <a:prstClr val="black"/>
              <a:schemeClr val="tx2">
                <a:tint val="45000"/>
                <a:satMod val="400000"/>
              </a:schemeClr>
            </a:duotone>
          </a:blip>
          <a:stretch>
            <a:fillRect/>
          </a:stretch>
        </p:blipFill>
        <p:spPr>
          <a:xfrm>
            <a:off x="1258781" y="807848"/>
            <a:ext cx="1943477" cy="624028"/>
          </a:xfrm>
          <a:prstGeom prst="rect">
            <a:avLst/>
          </a:prstGeom>
          <a:ln>
            <a:noFill/>
          </a:ln>
          <a:effectLst>
            <a:softEdge rad="112500"/>
          </a:effectLst>
        </p:spPr>
      </p:pic>
      <p:sp>
        <p:nvSpPr>
          <p:cNvPr id="6" name="Prostokąt 5">
            <a:extLst>
              <a:ext uri="{FF2B5EF4-FFF2-40B4-BE49-F238E27FC236}">
                <a16:creationId xmlns:a16="http://schemas.microsoft.com/office/drawing/2014/main" id="{219FCA04-55E7-C286-C180-487799D19A49}"/>
              </a:ext>
            </a:extLst>
          </p:cNvPr>
          <p:cNvSpPr/>
          <p:nvPr/>
        </p:nvSpPr>
        <p:spPr>
          <a:xfrm>
            <a:off x="105847" y="1379892"/>
            <a:ext cx="1463457" cy="103969"/>
          </a:xfrm>
          <a:prstGeom prst="rect">
            <a:avLst/>
          </a:prstGeom>
          <a:solidFill>
            <a:srgbClr val="CBCBC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41D999B4-A6B9-636B-F3EF-227980CFA48B}"/>
              </a:ext>
            </a:extLst>
          </p:cNvPr>
          <p:cNvSpPr txBox="1"/>
          <p:nvPr/>
        </p:nvSpPr>
        <p:spPr>
          <a:xfrm>
            <a:off x="1487227" y="72874"/>
            <a:ext cx="18924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R</a:t>
            </a:r>
            <a:endParaRPr lang="pl-PL" sz="5400" dirty="0"/>
          </a:p>
        </p:txBody>
      </p:sp>
      <p:sp>
        <p:nvSpPr>
          <p:cNvPr id="8" name="pole tekstowe 7">
            <a:extLst>
              <a:ext uri="{FF2B5EF4-FFF2-40B4-BE49-F238E27FC236}">
                <a16:creationId xmlns:a16="http://schemas.microsoft.com/office/drawing/2014/main" id="{DBE5DDB2-B3D5-1C6A-BD36-A4A17E1B9B98}"/>
              </a:ext>
            </a:extLst>
          </p:cNvPr>
          <p:cNvSpPr txBox="1"/>
          <p:nvPr/>
        </p:nvSpPr>
        <p:spPr>
          <a:xfrm>
            <a:off x="1889013" y="196532"/>
            <a:ext cx="12896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H</a:t>
            </a:r>
            <a:endParaRPr lang="pl-PL" sz="5400" dirty="0"/>
          </a:p>
        </p:txBody>
      </p:sp>
      <p:sp>
        <p:nvSpPr>
          <p:cNvPr id="9" name="pole tekstowe 8">
            <a:extLst>
              <a:ext uri="{FF2B5EF4-FFF2-40B4-BE49-F238E27FC236}">
                <a16:creationId xmlns:a16="http://schemas.microsoft.com/office/drawing/2014/main" id="{838B700C-D24F-BFAF-D9E0-0D79C752BEB1}"/>
              </a:ext>
            </a:extLst>
          </p:cNvPr>
          <p:cNvSpPr txBox="1"/>
          <p:nvPr/>
        </p:nvSpPr>
        <p:spPr>
          <a:xfrm>
            <a:off x="2280997" y="72874"/>
            <a:ext cx="18924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D</a:t>
            </a:r>
            <a:endParaRPr lang="pl-PL" sz="5400" dirty="0"/>
          </a:p>
        </p:txBody>
      </p:sp>
      <p:sp>
        <p:nvSpPr>
          <p:cNvPr id="11" name="pole tekstowe 10">
            <a:extLst>
              <a:ext uri="{FF2B5EF4-FFF2-40B4-BE49-F238E27FC236}">
                <a16:creationId xmlns:a16="http://schemas.microsoft.com/office/drawing/2014/main" id="{871C3218-08E8-0DBC-8BE6-04B86E11D3CA}"/>
              </a:ext>
            </a:extLst>
          </p:cNvPr>
          <p:cNvSpPr txBox="1"/>
          <p:nvPr/>
        </p:nvSpPr>
        <p:spPr>
          <a:xfrm>
            <a:off x="3202258" y="712897"/>
            <a:ext cx="8913699" cy="461665"/>
          </a:xfrm>
          <a:prstGeom prst="rect">
            <a:avLst/>
          </a:prstGeom>
          <a:noFill/>
        </p:spPr>
        <p:txBody>
          <a:bodyPr wrap="square">
            <a:spAutoFit/>
          </a:bodyPr>
          <a:lstStyle/>
          <a:p>
            <a:r>
              <a:rPr lang="pl-PL" sz="2400" b="1" dirty="0">
                <a:solidFill>
                  <a:srgbClr val="C00000"/>
                </a:solidFill>
                <a:latin typeface="Arial" panose="020B0604020202020204" pitchFamily="34" charset="0"/>
                <a:cs typeface="Arial" panose="020B0604020202020204" pitchFamily="34" charset="0"/>
              </a:rPr>
              <a:t>Kim są nabywcy produktów regionalnych i tradycyjnych?</a:t>
            </a:r>
          </a:p>
        </p:txBody>
      </p:sp>
      <p:sp>
        <p:nvSpPr>
          <p:cNvPr id="13" name="pole tekstowe 12">
            <a:extLst>
              <a:ext uri="{FF2B5EF4-FFF2-40B4-BE49-F238E27FC236}">
                <a16:creationId xmlns:a16="http://schemas.microsoft.com/office/drawing/2014/main" id="{1C166ACB-709F-A18C-E0DB-F01507E43F8D}"/>
              </a:ext>
            </a:extLst>
          </p:cNvPr>
          <p:cNvSpPr txBox="1"/>
          <p:nvPr/>
        </p:nvSpPr>
        <p:spPr>
          <a:xfrm>
            <a:off x="2017977" y="2319166"/>
            <a:ext cx="7182471" cy="3170099"/>
          </a:xfrm>
          <a:prstGeom prst="rect">
            <a:avLst/>
          </a:prstGeom>
          <a:noFill/>
        </p:spPr>
        <p:txBody>
          <a:bodyPr wrap="square">
            <a:spAutoFit/>
          </a:bodyPr>
          <a:lstStyle/>
          <a:p>
            <a:pPr marL="342900" indent="-342900" algn="just">
              <a:buFont typeface="Wingdings" panose="05000000000000000000" pitchFamily="2" charset="2"/>
              <a:buChar char="ü"/>
            </a:pPr>
            <a:r>
              <a:rPr lang="pl-PL" sz="2000" b="1" dirty="0">
                <a:solidFill>
                  <a:srgbClr val="C00000"/>
                </a:solidFill>
                <a:latin typeface="Arial" panose="020B0604020202020204" pitchFamily="34" charset="0"/>
                <a:cs typeface="Arial" panose="020B0604020202020204" pitchFamily="34" charset="0"/>
              </a:rPr>
              <a:t>KLIENT FAMILIJNY-  </a:t>
            </a:r>
            <a:r>
              <a:rPr lang="pl-PL" sz="2000" b="1" dirty="0">
                <a:latin typeface="Arial" panose="020B0604020202020204" pitchFamily="34" charset="0"/>
                <a:cs typeface="Arial" panose="020B0604020202020204" pitchFamily="34" charset="0"/>
              </a:rPr>
              <a:t>konsument skupiający się na domowej kuchni, troszczący się o dzieci, proekologiczny, miłośnik rodzinnych obiadów i kolacji, pragmatyczny i skupiający się na szybkości i łatwości w przygotowaniu zdrowych i smacznych posiłków, otwarty na porady ekspertów kulinarnych, proponowane w mediach przez </a:t>
            </a:r>
            <a:r>
              <a:rPr lang="pl-PL" sz="2000" b="1" dirty="0" err="1">
                <a:latin typeface="Arial" panose="020B0604020202020204" pitchFamily="34" charset="0"/>
                <a:cs typeface="Arial" panose="020B0604020202020204" pitchFamily="34" charset="0"/>
              </a:rPr>
              <a:t>blogerów</a:t>
            </a:r>
            <a:r>
              <a:rPr lang="pl-PL" sz="2000" b="1" dirty="0">
                <a:latin typeface="Arial" panose="020B0604020202020204" pitchFamily="34" charset="0"/>
                <a:cs typeface="Arial" panose="020B0604020202020204" pitchFamily="34" charset="0"/>
              </a:rPr>
              <a:t> </a:t>
            </a:r>
            <a:br>
              <a:rPr lang="pl-PL" sz="2000" b="1" dirty="0">
                <a:latin typeface="Arial" panose="020B0604020202020204" pitchFamily="34" charset="0"/>
                <a:cs typeface="Arial" panose="020B0604020202020204" pitchFamily="34" charset="0"/>
              </a:rPr>
            </a:br>
            <a:r>
              <a:rPr lang="pl-PL" sz="2000" b="1" dirty="0">
                <a:latin typeface="Arial" panose="020B0604020202020204" pitchFamily="34" charset="0"/>
                <a:cs typeface="Arial" panose="020B0604020202020204" pitchFamily="34" charset="0"/>
              </a:rPr>
              <a:t>i </a:t>
            </a:r>
            <a:r>
              <a:rPr lang="pl-PL" sz="2000" b="1" dirty="0" err="1">
                <a:latin typeface="Arial" panose="020B0604020202020204" pitchFamily="34" charset="0"/>
                <a:cs typeface="Arial" panose="020B0604020202020204" pitchFamily="34" charset="0"/>
              </a:rPr>
              <a:t>influencerów</a:t>
            </a:r>
            <a:r>
              <a:rPr lang="pl-PL" sz="2000" b="1" dirty="0">
                <a:latin typeface="Arial" panose="020B0604020202020204" pitchFamily="34" charset="0"/>
                <a:cs typeface="Arial" panose="020B0604020202020204" pitchFamily="34" charset="0"/>
              </a:rPr>
              <a:t> przepisy, chętny do reklamowania sprawdzonej w swojej kuchni żywności, dzielący się przepisami i informacjami kulinarnymi.</a:t>
            </a:r>
          </a:p>
        </p:txBody>
      </p:sp>
    </p:spTree>
    <p:extLst>
      <p:ext uri="{BB962C8B-B14F-4D97-AF65-F5344CB8AC3E}">
        <p14:creationId xmlns:p14="http://schemas.microsoft.com/office/powerpoint/2010/main" val="1444045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F5DAD-5096-B246-F132-87A3C9B29BB9}"/>
            </a:ext>
          </a:extLst>
        </p:cNvPr>
        <p:cNvGrpSpPr/>
        <p:nvPr/>
      </p:nvGrpSpPr>
      <p:grpSpPr>
        <a:xfrm>
          <a:off x="0" y="0"/>
          <a:ext cx="0" cy="0"/>
          <a:chOff x="0" y="0"/>
          <a:chExt cx="0" cy="0"/>
        </a:xfrm>
      </p:grpSpPr>
      <p:sp>
        <p:nvSpPr>
          <p:cNvPr id="2" name="Podtytuł 4">
            <a:extLst>
              <a:ext uri="{FF2B5EF4-FFF2-40B4-BE49-F238E27FC236}">
                <a16:creationId xmlns:a16="http://schemas.microsoft.com/office/drawing/2014/main" id="{744E488B-9FF1-B6C0-0FF3-04DEBCA4E203}"/>
              </a:ext>
            </a:extLst>
          </p:cNvPr>
          <p:cNvSpPr txBox="1">
            <a:spLocks/>
          </p:cNvSpPr>
          <p:nvPr/>
        </p:nvSpPr>
        <p:spPr>
          <a:xfrm>
            <a:off x="7210689" y="6121902"/>
            <a:ext cx="4981311" cy="977621"/>
          </a:xfrm>
          <a:prstGeom prst="rect">
            <a:avLst/>
          </a:prstGeom>
        </p:spPr>
        <p:txBody>
          <a:bodyPr vert="horz" lIns="91440" tIns="91440" rIns="91440" bIns="91440" rtlCol="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endParaRPr lang="pl-PL" sz="1100" dirty="0">
              <a:solidFill>
                <a:schemeClr val="bg1"/>
              </a:solidFill>
            </a:endParaRPr>
          </a:p>
        </p:txBody>
      </p:sp>
      <p:pic>
        <p:nvPicPr>
          <p:cNvPr id="3" name="Obraz 2">
            <a:extLst>
              <a:ext uri="{FF2B5EF4-FFF2-40B4-BE49-F238E27FC236}">
                <a16:creationId xmlns:a16="http://schemas.microsoft.com/office/drawing/2014/main" id="{67FCB6A1-B3AC-1BA5-4EED-19900D012635}"/>
              </a:ext>
            </a:extLst>
          </p:cNvPr>
          <p:cNvPicPr>
            <a:picLocks noChangeAspect="1"/>
          </p:cNvPicPr>
          <p:nvPr/>
        </p:nvPicPr>
        <p:blipFill>
          <a:blip r:embed="rId2"/>
          <a:stretch>
            <a:fillRect/>
          </a:stretch>
        </p:blipFill>
        <p:spPr>
          <a:xfrm>
            <a:off x="126171" y="34033"/>
            <a:ext cx="1422810" cy="1357729"/>
          </a:xfrm>
          <a:prstGeom prst="ellipse">
            <a:avLst/>
          </a:prstGeom>
          <a:ln>
            <a:noFill/>
          </a:ln>
          <a:effectLst>
            <a:softEdge rad="112500"/>
          </a:effectLst>
        </p:spPr>
      </p:pic>
      <p:pic>
        <p:nvPicPr>
          <p:cNvPr id="5" name="Obraz 4">
            <a:extLst>
              <a:ext uri="{FF2B5EF4-FFF2-40B4-BE49-F238E27FC236}">
                <a16:creationId xmlns:a16="http://schemas.microsoft.com/office/drawing/2014/main" id="{536E4855-9861-492C-6637-9AB1C40C9F16}"/>
              </a:ext>
            </a:extLst>
          </p:cNvPr>
          <p:cNvPicPr>
            <a:picLocks noChangeAspect="1"/>
          </p:cNvPicPr>
          <p:nvPr/>
        </p:nvPicPr>
        <p:blipFill>
          <a:blip r:embed="rId3">
            <a:duotone>
              <a:prstClr val="black"/>
              <a:schemeClr val="tx2">
                <a:tint val="45000"/>
                <a:satMod val="400000"/>
              </a:schemeClr>
            </a:duotone>
          </a:blip>
          <a:stretch>
            <a:fillRect/>
          </a:stretch>
        </p:blipFill>
        <p:spPr>
          <a:xfrm>
            <a:off x="1258781" y="807848"/>
            <a:ext cx="1943477" cy="624028"/>
          </a:xfrm>
          <a:prstGeom prst="rect">
            <a:avLst/>
          </a:prstGeom>
          <a:ln>
            <a:noFill/>
          </a:ln>
          <a:effectLst>
            <a:softEdge rad="112500"/>
          </a:effectLst>
        </p:spPr>
      </p:pic>
      <p:sp>
        <p:nvSpPr>
          <p:cNvPr id="6" name="Prostokąt 5">
            <a:extLst>
              <a:ext uri="{FF2B5EF4-FFF2-40B4-BE49-F238E27FC236}">
                <a16:creationId xmlns:a16="http://schemas.microsoft.com/office/drawing/2014/main" id="{30FE0A87-E835-0926-DFAA-AB133A65F9AB}"/>
              </a:ext>
            </a:extLst>
          </p:cNvPr>
          <p:cNvSpPr/>
          <p:nvPr/>
        </p:nvSpPr>
        <p:spPr>
          <a:xfrm>
            <a:off x="105847" y="1379892"/>
            <a:ext cx="1463457" cy="103969"/>
          </a:xfrm>
          <a:prstGeom prst="rect">
            <a:avLst/>
          </a:prstGeom>
          <a:solidFill>
            <a:srgbClr val="CBCBC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B906D77E-B200-BEF9-4158-3D0638FEAD38}"/>
              </a:ext>
            </a:extLst>
          </p:cNvPr>
          <p:cNvSpPr txBox="1"/>
          <p:nvPr/>
        </p:nvSpPr>
        <p:spPr>
          <a:xfrm>
            <a:off x="1487227" y="72874"/>
            <a:ext cx="18924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R</a:t>
            </a:r>
            <a:endParaRPr lang="pl-PL" sz="5400" dirty="0"/>
          </a:p>
        </p:txBody>
      </p:sp>
      <p:sp>
        <p:nvSpPr>
          <p:cNvPr id="8" name="pole tekstowe 7">
            <a:extLst>
              <a:ext uri="{FF2B5EF4-FFF2-40B4-BE49-F238E27FC236}">
                <a16:creationId xmlns:a16="http://schemas.microsoft.com/office/drawing/2014/main" id="{7F541433-3631-EBC4-FB76-75563E7CB24C}"/>
              </a:ext>
            </a:extLst>
          </p:cNvPr>
          <p:cNvSpPr txBox="1"/>
          <p:nvPr/>
        </p:nvSpPr>
        <p:spPr>
          <a:xfrm>
            <a:off x="1889013" y="196532"/>
            <a:ext cx="12896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H</a:t>
            </a:r>
            <a:endParaRPr lang="pl-PL" sz="5400" dirty="0"/>
          </a:p>
        </p:txBody>
      </p:sp>
      <p:sp>
        <p:nvSpPr>
          <p:cNvPr id="9" name="pole tekstowe 8">
            <a:extLst>
              <a:ext uri="{FF2B5EF4-FFF2-40B4-BE49-F238E27FC236}">
                <a16:creationId xmlns:a16="http://schemas.microsoft.com/office/drawing/2014/main" id="{8479E467-FD87-10B1-9EB4-15B41D515221}"/>
              </a:ext>
            </a:extLst>
          </p:cNvPr>
          <p:cNvSpPr txBox="1"/>
          <p:nvPr/>
        </p:nvSpPr>
        <p:spPr>
          <a:xfrm>
            <a:off x="2280997" y="72874"/>
            <a:ext cx="18924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D</a:t>
            </a:r>
            <a:endParaRPr lang="pl-PL" sz="5400" dirty="0"/>
          </a:p>
        </p:txBody>
      </p:sp>
      <p:sp>
        <p:nvSpPr>
          <p:cNvPr id="4" name="pole tekstowe 3">
            <a:extLst>
              <a:ext uri="{FF2B5EF4-FFF2-40B4-BE49-F238E27FC236}">
                <a16:creationId xmlns:a16="http://schemas.microsoft.com/office/drawing/2014/main" id="{E088E672-344E-C707-0592-C6E27D277F80}"/>
              </a:ext>
            </a:extLst>
          </p:cNvPr>
          <p:cNvSpPr txBox="1"/>
          <p:nvPr/>
        </p:nvSpPr>
        <p:spPr>
          <a:xfrm>
            <a:off x="1786855" y="2205691"/>
            <a:ext cx="7675927" cy="2862322"/>
          </a:xfrm>
          <a:prstGeom prst="rect">
            <a:avLst/>
          </a:prstGeom>
          <a:noFill/>
        </p:spPr>
        <p:txBody>
          <a:bodyPr wrap="square">
            <a:spAutoFit/>
          </a:bodyPr>
          <a:lstStyle/>
          <a:p>
            <a:pPr marL="342900" indent="-342900" algn="just">
              <a:buFont typeface="Wingdings" panose="05000000000000000000" pitchFamily="2" charset="2"/>
              <a:buChar char="ü"/>
            </a:pPr>
            <a:r>
              <a:rPr lang="pl-PL" sz="2000" b="1" dirty="0">
                <a:solidFill>
                  <a:srgbClr val="C00000"/>
                </a:solidFill>
                <a:latin typeface="Arial" panose="020B0604020202020204" pitchFamily="34" charset="0"/>
                <a:cs typeface="Arial" panose="020B0604020202020204" pitchFamily="34" charset="0"/>
              </a:rPr>
              <a:t>TURYŚCI KULINARNI </a:t>
            </a:r>
            <a:r>
              <a:rPr lang="pl-PL" sz="2000" b="1" dirty="0">
                <a:latin typeface="Arial" panose="020B0604020202020204" pitchFamily="34" charset="0"/>
                <a:cs typeface="Arial" panose="020B0604020202020204" pitchFamily="34" charset="0"/>
              </a:rPr>
              <a:t>– poszukiwacze smaków kuchni regionalnych, łączący wypoczynek i relaks z poznaniem nowych miejsc, atrakcyjnych dań, dążący do utrwalania przeżyć i doznań związanych z degustacją lokalnych specjałów, poszukujący historii i opowieści </a:t>
            </a:r>
            <a:br>
              <a:rPr lang="pl-PL" sz="2000" b="1" dirty="0">
                <a:latin typeface="Arial" panose="020B0604020202020204" pitchFamily="34" charset="0"/>
                <a:cs typeface="Arial" panose="020B0604020202020204" pitchFamily="34" charset="0"/>
              </a:rPr>
            </a:br>
            <a:r>
              <a:rPr lang="pl-PL" sz="2000" b="1" dirty="0">
                <a:latin typeface="Arial" panose="020B0604020202020204" pitchFamily="34" charset="0"/>
                <a:cs typeface="Arial" panose="020B0604020202020204" pitchFamily="34" charset="0"/>
              </a:rPr>
              <a:t>o pochodzeniu, metodach produkcji, wytwarzania żywności, otwarty na unikatowe i rzadkie kulinarne doznania, lubiący zarówno egzotykę, jak i komparatystykę smaków.</a:t>
            </a:r>
          </a:p>
        </p:txBody>
      </p:sp>
      <p:sp>
        <p:nvSpPr>
          <p:cNvPr id="10" name="pole tekstowe 9">
            <a:extLst>
              <a:ext uri="{FF2B5EF4-FFF2-40B4-BE49-F238E27FC236}">
                <a16:creationId xmlns:a16="http://schemas.microsoft.com/office/drawing/2014/main" id="{C9F77376-CEE2-424D-A5A8-7CC500327484}"/>
              </a:ext>
            </a:extLst>
          </p:cNvPr>
          <p:cNvSpPr txBox="1"/>
          <p:nvPr/>
        </p:nvSpPr>
        <p:spPr>
          <a:xfrm>
            <a:off x="3202258" y="712897"/>
            <a:ext cx="8913699" cy="461665"/>
          </a:xfrm>
          <a:prstGeom prst="rect">
            <a:avLst/>
          </a:prstGeom>
          <a:noFill/>
        </p:spPr>
        <p:txBody>
          <a:bodyPr wrap="square">
            <a:spAutoFit/>
          </a:bodyPr>
          <a:lstStyle/>
          <a:p>
            <a:r>
              <a:rPr lang="pl-PL" sz="2400" b="1" dirty="0">
                <a:solidFill>
                  <a:srgbClr val="C00000"/>
                </a:solidFill>
                <a:latin typeface="Arial" panose="020B0604020202020204" pitchFamily="34" charset="0"/>
                <a:cs typeface="Arial" panose="020B0604020202020204" pitchFamily="34" charset="0"/>
              </a:rPr>
              <a:t>Kim są nabywcy produktów regionalnych i tradycyjnych?</a:t>
            </a:r>
          </a:p>
        </p:txBody>
      </p:sp>
    </p:spTree>
    <p:extLst>
      <p:ext uri="{BB962C8B-B14F-4D97-AF65-F5344CB8AC3E}">
        <p14:creationId xmlns:p14="http://schemas.microsoft.com/office/powerpoint/2010/main" val="261068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828D2-B920-4AFB-D948-17FFC46FFB23}"/>
            </a:ext>
          </a:extLst>
        </p:cNvPr>
        <p:cNvGrpSpPr/>
        <p:nvPr/>
      </p:nvGrpSpPr>
      <p:grpSpPr>
        <a:xfrm>
          <a:off x="0" y="0"/>
          <a:ext cx="0" cy="0"/>
          <a:chOff x="0" y="0"/>
          <a:chExt cx="0" cy="0"/>
        </a:xfrm>
      </p:grpSpPr>
      <p:sp>
        <p:nvSpPr>
          <p:cNvPr id="2" name="Podtytuł 4">
            <a:extLst>
              <a:ext uri="{FF2B5EF4-FFF2-40B4-BE49-F238E27FC236}">
                <a16:creationId xmlns:a16="http://schemas.microsoft.com/office/drawing/2014/main" id="{2D0CE7B8-8D3C-BE76-FB35-46DF19EE905C}"/>
              </a:ext>
            </a:extLst>
          </p:cNvPr>
          <p:cNvSpPr txBox="1">
            <a:spLocks/>
          </p:cNvSpPr>
          <p:nvPr/>
        </p:nvSpPr>
        <p:spPr>
          <a:xfrm>
            <a:off x="7210689" y="6121902"/>
            <a:ext cx="4981311" cy="977621"/>
          </a:xfrm>
          <a:prstGeom prst="rect">
            <a:avLst/>
          </a:prstGeom>
        </p:spPr>
        <p:txBody>
          <a:bodyPr vert="horz" lIns="91440" tIns="91440" rIns="91440" bIns="91440" rtlCol="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endParaRPr lang="pl-PL" sz="1100" dirty="0">
              <a:solidFill>
                <a:schemeClr val="bg1"/>
              </a:solidFill>
            </a:endParaRPr>
          </a:p>
        </p:txBody>
      </p:sp>
      <p:pic>
        <p:nvPicPr>
          <p:cNvPr id="3" name="Obraz 2">
            <a:extLst>
              <a:ext uri="{FF2B5EF4-FFF2-40B4-BE49-F238E27FC236}">
                <a16:creationId xmlns:a16="http://schemas.microsoft.com/office/drawing/2014/main" id="{A3B437FA-F384-0A1B-8B52-A6CD10A0512E}"/>
              </a:ext>
            </a:extLst>
          </p:cNvPr>
          <p:cNvPicPr>
            <a:picLocks noChangeAspect="1"/>
          </p:cNvPicPr>
          <p:nvPr/>
        </p:nvPicPr>
        <p:blipFill>
          <a:blip r:embed="rId2"/>
          <a:stretch>
            <a:fillRect/>
          </a:stretch>
        </p:blipFill>
        <p:spPr>
          <a:xfrm>
            <a:off x="126171" y="34033"/>
            <a:ext cx="1422810" cy="1357729"/>
          </a:xfrm>
          <a:prstGeom prst="ellipse">
            <a:avLst/>
          </a:prstGeom>
          <a:ln>
            <a:noFill/>
          </a:ln>
          <a:effectLst>
            <a:softEdge rad="112500"/>
          </a:effectLst>
        </p:spPr>
      </p:pic>
      <p:pic>
        <p:nvPicPr>
          <p:cNvPr id="5" name="Obraz 4">
            <a:extLst>
              <a:ext uri="{FF2B5EF4-FFF2-40B4-BE49-F238E27FC236}">
                <a16:creationId xmlns:a16="http://schemas.microsoft.com/office/drawing/2014/main" id="{82F0A581-7784-2A80-1521-BA34EA54CF7E}"/>
              </a:ext>
            </a:extLst>
          </p:cNvPr>
          <p:cNvPicPr>
            <a:picLocks noChangeAspect="1"/>
          </p:cNvPicPr>
          <p:nvPr/>
        </p:nvPicPr>
        <p:blipFill>
          <a:blip r:embed="rId3">
            <a:duotone>
              <a:prstClr val="black"/>
              <a:schemeClr val="tx2">
                <a:tint val="45000"/>
                <a:satMod val="400000"/>
              </a:schemeClr>
            </a:duotone>
          </a:blip>
          <a:stretch>
            <a:fillRect/>
          </a:stretch>
        </p:blipFill>
        <p:spPr>
          <a:xfrm>
            <a:off x="1258781" y="807848"/>
            <a:ext cx="1943477" cy="624028"/>
          </a:xfrm>
          <a:prstGeom prst="rect">
            <a:avLst/>
          </a:prstGeom>
          <a:ln>
            <a:noFill/>
          </a:ln>
          <a:effectLst>
            <a:softEdge rad="112500"/>
          </a:effectLst>
        </p:spPr>
      </p:pic>
      <p:sp>
        <p:nvSpPr>
          <p:cNvPr id="6" name="Prostokąt 5">
            <a:extLst>
              <a:ext uri="{FF2B5EF4-FFF2-40B4-BE49-F238E27FC236}">
                <a16:creationId xmlns:a16="http://schemas.microsoft.com/office/drawing/2014/main" id="{BEFDB915-B558-C8C8-3CCD-5AF6D214A401}"/>
              </a:ext>
            </a:extLst>
          </p:cNvPr>
          <p:cNvSpPr/>
          <p:nvPr/>
        </p:nvSpPr>
        <p:spPr>
          <a:xfrm>
            <a:off x="105847" y="1379892"/>
            <a:ext cx="1463457" cy="103969"/>
          </a:xfrm>
          <a:prstGeom prst="rect">
            <a:avLst/>
          </a:prstGeom>
          <a:solidFill>
            <a:srgbClr val="CBCBC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8579D338-293B-D309-A912-23E82DD7DC85}"/>
              </a:ext>
            </a:extLst>
          </p:cNvPr>
          <p:cNvSpPr txBox="1"/>
          <p:nvPr/>
        </p:nvSpPr>
        <p:spPr>
          <a:xfrm>
            <a:off x="1487227" y="72874"/>
            <a:ext cx="18924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R</a:t>
            </a:r>
            <a:endParaRPr lang="pl-PL" sz="5400" dirty="0"/>
          </a:p>
        </p:txBody>
      </p:sp>
      <p:sp>
        <p:nvSpPr>
          <p:cNvPr id="8" name="pole tekstowe 7">
            <a:extLst>
              <a:ext uri="{FF2B5EF4-FFF2-40B4-BE49-F238E27FC236}">
                <a16:creationId xmlns:a16="http://schemas.microsoft.com/office/drawing/2014/main" id="{F63398CC-4571-420B-F111-CE7B69DE8775}"/>
              </a:ext>
            </a:extLst>
          </p:cNvPr>
          <p:cNvSpPr txBox="1"/>
          <p:nvPr/>
        </p:nvSpPr>
        <p:spPr>
          <a:xfrm>
            <a:off x="1889013" y="196532"/>
            <a:ext cx="12896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H</a:t>
            </a:r>
            <a:endParaRPr lang="pl-PL" sz="5400" dirty="0"/>
          </a:p>
        </p:txBody>
      </p:sp>
      <p:sp>
        <p:nvSpPr>
          <p:cNvPr id="9" name="pole tekstowe 8">
            <a:extLst>
              <a:ext uri="{FF2B5EF4-FFF2-40B4-BE49-F238E27FC236}">
                <a16:creationId xmlns:a16="http://schemas.microsoft.com/office/drawing/2014/main" id="{E7DF03FF-189F-ED2A-020C-6D937BFF7E79}"/>
              </a:ext>
            </a:extLst>
          </p:cNvPr>
          <p:cNvSpPr txBox="1"/>
          <p:nvPr/>
        </p:nvSpPr>
        <p:spPr>
          <a:xfrm>
            <a:off x="2280997" y="72874"/>
            <a:ext cx="18924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D</a:t>
            </a:r>
            <a:endParaRPr lang="pl-PL" sz="5400" dirty="0"/>
          </a:p>
        </p:txBody>
      </p:sp>
      <p:sp>
        <p:nvSpPr>
          <p:cNvPr id="10" name="pole tekstowe 9">
            <a:extLst>
              <a:ext uri="{FF2B5EF4-FFF2-40B4-BE49-F238E27FC236}">
                <a16:creationId xmlns:a16="http://schemas.microsoft.com/office/drawing/2014/main" id="{AF350C98-3C52-5D45-9873-1DD81887A921}"/>
              </a:ext>
            </a:extLst>
          </p:cNvPr>
          <p:cNvSpPr txBox="1"/>
          <p:nvPr/>
        </p:nvSpPr>
        <p:spPr>
          <a:xfrm>
            <a:off x="3172838" y="690705"/>
            <a:ext cx="8863192" cy="461665"/>
          </a:xfrm>
          <a:prstGeom prst="rect">
            <a:avLst/>
          </a:prstGeom>
          <a:noFill/>
        </p:spPr>
        <p:txBody>
          <a:bodyPr wrap="square">
            <a:spAutoFit/>
          </a:bodyPr>
          <a:lstStyle/>
          <a:p>
            <a:r>
              <a:rPr lang="pl-PL" sz="2400" b="1" dirty="0">
                <a:solidFill>
                  <a:schemeClr val="accent1"/>
                </a:solidFill>
                <a:latin typeface="Arial" panose="020B0604020202020204" pitchFamily="34" charset="0"/>
                <a:cs typeface="Arial" panose="020B0604020202020204" pitchFamily="34" charset="0"/>
              </a:rPr>
              <a:t>PRODUKT REGIONALNY  I TRADYCYJNY</a:t>
            </a:r>
            <a:endParaRPr lang="pl-PL" sz="2400" dirty="0">
              <a:solidFill>
                <a:schemeClr val="accent1"/>
              </a:solidFill>
              <a:latin typeface="Arial" panose="020B0604020202020204" pitchFamily="34" charset="0"/>
              <a:cs typeface="Arial" panose="020B0604020202020204" pitchFamily="34" charset="0"/>
            </a:endParaRPr>
          </a:p>
        </p:txBody>
      </p:sp>
      <p:sp>
        <p:nvSpPr>
          <p:cNvPr id="4" name="Prostokąt 3">
            <a:extLst>
              <a:ext uri="{FF2B5EF4-FFF2-40B4-BE49-F238E27FC236}">
                <a16:creationId xmlns:a16="http://schemas.microsoft.com/office/drawing/2014/main" id="{65E69EBF-8003-1889-E429-BA2873230758}"/>
              </a:ext>
            </a:extLst>
          </p:cNvPr>
          <p:cNvSpPr/>
          <p:nvPr/>
        </p:nvSpPr>
        <p:spPr>
          <a:xfrm>
            <a:off x="230789" y="1759266"/>
            <a:ext cx="10783955" cy="400110"/>
          </a:xfrm>
          <a:prstGeom prst="rect">
            <a:avLst/>
          </a:prstGeom>
        </p:spPr>
        <p:txBody>
          <a:bodyPr wrap="square">
            <a:spAutoFit/>
          </a:bodyPr>
          <a:lstStyle/>
          <a:p>
            <a:r>
              <a:rPr lang="pl-PL" sz="2000" b="1" dirty="0">
                <a:solidFill>
                  <a:schemeClr val="accent1"/>
                </a:solidFill>
                <a:latin typeface="Arial" panose="020B0604020202020204" pitchFamily="34" charset="0"/>
                <a:cs typeface="Arial" panose="020B0604020202020204" pitchFamily="34" charset="0"/>
              </a:rPr>
              <a:t>Identyfikacja produktu tradycyjnego </a:t>
            </a:r>
            <a:r>
              <a:rPr lang="pl-PL" sz="2000" dirty="0">
                <a:latin typeface="Arial" panose="020B0604020202020204" pitchFamily="34" charset="0"/>
                <a:cs typeface="Arial" panose="020B0604020202020204" pitchFamily="34" charset="0"/>
              </a:rPr>
              <a:t>– potwierdzenie wysokiej jakości, nazwy i pochodzenia </a:t>
            </a:r>
          </a:p>
        </p:txBody>
      </p:sp>
      <p:sp>
        <p:nvSpPr>
          <p:cNvPr id="12" name="Prostokąt 11">
            <a:extLst>
              <a:ext uri="{FF2B5EF4-FFF2-40B4-BE49-F238E27FC236}">
                <a16:creationId xmlns:a16="http://schemas.microsoft.com/office/drawing/2014/main" id="{93D8E80C-AD9C-79B6-C3B7-A096E4343D37}"/>
              </a:ext>
            </a:extLst>
          </p:cNvPr>
          <p:cNvSpPr/>
          <p:nvPr/>
        </p:nvSpPr>
        <p:spPr>
          <a:xfrm>
            <a:off x="230789" y="2205691"/>
            <a:ext cx="10783955" cy="2949525"/>
          </a:xfrm>
          <a:prstGeom prst="rect">
            <a:avLst/>
          </a:prstGeom>
        </p:spPr>
        <p:txBody>
          <a:bodyPr wrap="square">
            <a:spAutoFit/>
          </a:bodyPr>
          <a:lstStyle/>
          <a:p>
            <a:pPr algn="just">
              <a:lnSpc>
                <a:spcPct val="150000"/>
              </a:lnSpc>
            </a:pPr>
            <a:r>
              <a:rPr lang="pl-PL" b="1" dirty="0">
                <a:solidFill>
                  <a:schemeClr val="accent1"/>
                </a:solidFill>
                <a:latin typeface="Arial" panose="020B0604020202020204" pitchFamily="34" charset="0"/>
                <a:cs typeface="Arial" panose="020B0604020202020204" pitchFamily="34" charset="0"/>
              </a:rPr>
              <a:t>Polityka jakości </a:t>
            </a:r>
            <a:r>
              <a:rPr lang="pl-PL" dirty="0">
                <a:latin typeface="Arial" panose="020B0604020202020204" pitchFamily="34" charset="0"/>
                <a:cs typeface="Arial" panose="020B0604020202020204" pitchFamily="34" charset="0"/>
              </a:rPr>
              <a:t>prowadzona przez Unię Europejską daje konsumentom pewność, że żywność, którą kupują, nie tylko charakteryzuje się tradycyjną, wyjątkową metodą produkcji, ale także posiada bardzo wysoką jakość. Ze względu na różnorodność produktów tradycyjnych konsumenci oczekują pełnych </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i zrozumiałych dla nich informacji na temat pochodzenia i jakości danego artykułu spożywczego, czy produktu rolnego. </a:t>
            </a:r>
          </a:p>
          <a:p>
            <a:pPr algn="just">
              <a:lnSpc>
                <a:spcPct val="150000"/>
              </a:lnSpc>
            </a:pPr>
            <a:r>
              <a:rPr lang="pl-PL" b="1" dirty="0">
                <a:solidFill>
                  <a:schemeClr val="accent1"/>
                </a:solidFill>
                <a:latin typeface="Arial" panose="020B0604020202020204" pitchFamily="34" charset="0"/>
                <a:cs typeface="Arial" panose="020B0604020202020204" pitchFamily="34" charset="0"/>
              </a:rPr>
              <a:t>Identyfikację ułatwiają</a:t>
            </a:r>
            <a:r>
              <a:rPr lang="pl-PL" dirty="0">
                <a:solidFill>
                  <a:schemeClr val="accent1"/>
                </a:solidFill>
                <a:latin typeface="Arial" panose="020B0604020202020204" pitchFamily="34" charset="0"/>
                <a:cs typeface="Arial" panose="020B0604020202020204" pitchFamily="34" charset="0"/>
              </a:rPr>
              <a:t>: </a:t>
            </a:r>
            <a:r>
              <a:rPr lang="pl-PL" dirty="0">
                <a:latin typeface="Arial" panose="020B0604020202020204" pitchFamily="34" charset="0"/>
                <a:cs typeface="Arial" panose="020B0604020202020204" pitchFamily="34" charset="0"/>
              </a:rPr>
              <a:t>nazwy pochodzenia, oznaczenia geograficzne i świadectwa gwarantowanej tradycyjnej jakości. </a:t>
            </a:r>
          </a:p>
        </p:txBody>
      </p:sp>
      <p:pic>
        <p:nvPicPr>
          <p:cNvPr id="14" name="Obraz 13">
            <a:extLst>
              <a:ext uri="{FF2B5EF4-FFF2-40B4-BE49-F238E27FC236}">
                <a16:creationId xmlns:a16="http://schemas.microsoft.com/office/drawing/2014/main" id="{918D0D54-CE19-32E7-F876-7C603C525CBB}"/>
              </a:ext>
            </a:extLst>
          </p:cNvPr>
          <p:cNvPicPr>
            <a:picLocks noChangeAspect="1"/>
          </p:cNvPicPr>
          <p:nvPr/>
        </p:nvPicPr>
        <p:blipFill>
          <a:blip r:embed="rId4"/>
          <a:stretch>
            <a:fillRect/>
          </a:stretch>
        </p:blipFill>
        <p:spPr>
          <a:xfrm>
            <a:off x="7482319" y="4832207"/>
            <a:ext cx="1202325" cy="1202325"/>
          </a:xfrm>
          <a:prstGeom prst="rect">
            <a:avLst/>
          </a:prstGeom>
        </p:spPr>
      </p:pic>
      <p:pic>
        <p:nvPicPr>
          <p:cNvPr id="15" name="Obraz 14">
            <a:extLst>
              <a:ext uri="{FF2B5EF4-FFF2-40B4-BE49-F238E27FC236}">
                <a16:creationId xmlns:a16="http://schemas.microsoft.com/office/drawing/2014/main" id="{B66A1F02-BD89-B120-AB3C-DACC3810DEBF}"/>
              </a:ext>
            </a:extLst>
          </p:cNvPr>
          <p:cNvPicPr>
            <a:picLocks noChangeAspect="1"/>
          </p:cNvPicPr>
          <p:nvPr/>
        </p:nvPicPr>
        <p:blipFill>
          <a:blip r:embed="rId5"/>
          <a:stretch>
            <a:fillRect/>
          </a:stretch>
        </p:blipFill>
        <p:spPr>
          <a:xfrm>
            <a:off x="6355122" y="4794232"/>
            <a:ext cx="1249312" cy="1249312"/>
          </a:xfrm>
          <a:prstGeom prst="rect">
            <a:avLst/>
          </a:prstGeom>
        </p:spPr>
      </p:pic>
      <p:pic>
        <p:nvPicPr>
          <p:cNvPr id="16" name="Obraz 15">
            <a:extLst>
              <a:ext uri="{FF2B5EF4-FFF2-40B4-BE49-F238E27FC236}">
                <a16:creationId xmlns:a16="http://schemas.microsoft.com/office/drawing/2014/main" id="{B1B012B7-AA9A-D069-B416-6D98C333F99D}"/>
              </a:ext>
            </a:extLst>
          </p:cNvPr>
          <p:cNvPicPr>
            <a:picLocks noChangeAspect="1"/>
          </p:cNvPicPr>
          <p:nvPr/>
        </p:nvPicPr>
        <p:blipFill>
          <a:blip r:embed="rId6"/>
          <a:stretch>
            <a:fillRect/>
          </a:stretch>
        </p:blipFill>
        <p:spPr>
          <a:xfrm>
            <a:off x="8508622" y="4777576"/>
            <a:ext cx="1256956" cy="1256956"/>
          </a:xfrm>
          <a:prstGeom prst="rect">
            <a:avLst/>
          </a:prstGeom>
        </p:spPr>
      </p:pic>
      <p:pic>
        <p:nvPicPr>
          <p:cNvPr id="18" name="Obraz 17">
            <a:extLst>
              <a:ext uri="{FF2B5EF4-FFF2-40B4-BE49-F238E27FC236}">
                <a16:creationId xmlns:a16="http://schemas.microsoft.com/office/drawing/2014/main" id="{2C280FC9-6973-BBF1-E697-58071F0A0687}"/>
              </a:ext>
            </a:extLst>
          </p:cNvPr>
          <p:cNvPicPr>
            <a:picLocks noChangeAspect="1"/>
          </p:cNvPicPr>
          <p:nvPr/>
        </p:nvPicPr>
        <p:blipFill>
          <a:blip r:embed="rId7"/>
          <a:stretch>
            <a:fillRect/>
          </a:stretch>
        </p:blipFill>
        <p:spPr>
          <a:xfrm>
            <a:off x="3634181" y="4743762"/>
            <a:ext cx="2240353" cy="2793167"/>
          </a:xfrm>
          <a:prstGeom prst="ellipse">
            <a:avLst/>
          </a:prstGeom>
          <a:ln>
            <a:noFill/>
          </a:ln>
          <a:effectLst>
            <a:softEdge rad="112500"/>
          </a:effectLst>
        </p:spPr>
      </p:pic>
      <p:pic>
        <p:nvPicPr>
          <p:cNvPr id="19" name="Obraz 18">
            <a:extLst>
              <a:ext uri="{FF2B5EF4-FFF2-40B4-BE49-F238E27FC236}">
                <a16:creationId xmlns:a16="http://schemas.microsoft.com/office/drawing/2014/main" id="{0A466AE6-96EF-44C5-D390-3D09A61021E4}"/>
              </a:ext>
            </a:extLst>
          </p:cNvPr>
          <p:cNvPicPr>
            <a:picLocks noChangeAspect="1"/>
          </p:cNvPicPr>
          <p:nvPr/>
        </p:nvPicPr>
        <p:blipFill>
          <a:blip r:embed="rId8"/>
          <a:stretch>
            <a:fillRect/>
          </a:stretch>
        </p:blipFill>
        <p:spPr>
          <a:xfrm>
            <a:off x="-108789" y="5111266"/>
            <a:ext cx="4253532" cy="2058160"/>
          </a:xfrm>
          <a:prstGeom prst="ellipse">
            <a:avLst/>
          </a:prstGeom>
          <a:ln>
            <a:noFill/>
          </a:ln>
          <a:effectLst>
            <a:softEdge rad="112500"/>
          </a:effectLst>
        </p:spPr>
      </p:pic>
    </p:spTree>
    <p:extLst>
      <p:ext uri="{BB962C8B-B14F-4D97-AF65-F5344CB8AC3E}">
        <p14:creationId xmlns:p14="http://schemas.microsoft.com/office/powerpoint/2010/main" val="413932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D5862-7023-EC36-D57C-EB462EC86349}"/>
            </a:ext>
          </a:extLst>
        </p:cNvPr>
        <p:cNvGrpSpPr/>
        <p:nvPr/>
      </p:nvGrpSpPr>
      <p:grpSpPr>
        <a:xfrm>
          <a:off x="0" y="0"/>
          <a:ext cx="0" cy="0"/>
          <a:chOff x="0" y="0"/>
          <a:chExt cx="0" cy="0"/>
        </a:xfrm>
      </p:grpSpPr>
      <p:sp>
        <p:nvSpPr>
          <p:cNvPr id="2" name="Podtytuł 4">
            <a:extLst>
              <a:ext uri="{FF2B5EF4-FFF2-40B4-BE49-F238E27FC236}">
                <a16:creationId xmlns:a16="http://schemas.microsoft.com/office/drawing/2014/main" id="{85314404-438E-40D6-5A98-C3E6E6A9850A}"/>
              </a:ext>
            </a:extLst>
          </p:cNvPr>
          <p:cNvSpPr txBox="1">
            <a:spLocks/>
          </p:cNvSpPr>
          <p:nvPr/>
        </p:nvSpPr>
        <p:spPr>
          <a:xfrm>
            <a:off x="7210689" y="6121902"/>
            <a:ext cx="4981311" cy="977621"/>
          </a:xfrm>
          <a:prstGeom prst="rect">
            <a:avLst/>
          </a:prstGeom>
        </p:spPr>
        <p:txBody>
          <a:bodyPr vert="horz" lIns="91440" tIns="91440" rIns="91440" bIns="91440" rtlCol="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endParaRPr lang="pl-PL" sz="1100" dirty="0">
              <a:solidFill>
                <a:schemeClr val="bg1"/>
              </a:solidFill>
            </a:endParaRPr>
          </a:p>
        </p:txBody>
      </p:sp>
      <p:pic>
        <p:nvPicPr>
          <p:cNvPr id="3" name="Obraz 2">
            <a:extLst>
              <a:ext uri="{FF2B5EF4-FFF2-40B4-BE49-F238E27FC236}">
                <a16:creationId xmlns:a16="http://schemas.microsoft.com/office/drawing/2014/main" id="{E787F284-D54A-6674-920B-C7875E602898}"/>
              </a:ext>
            </a:extLst>
          </p:cNvPr>
          <p:cNvPicPr>
            <a:picLocks noChangeAspect="1"/>
          </p:cNvPicPr>
          <p:nvPr/>
        </p:nvPicPr>
        <p:blipFill>
          <a:blip r:embed="rId2"/>
          <a:stretch>
            <a:fillRect/>
          </a:stretch>
        </p:blipFill>
        <p:spPr>
          <a:xfrm>
            <a:off x="126171" y="34033"/>
            <a:ext cx="1422810" cy="1357729"/>
          </a:xfrm>
          <a:prstGeom prst="ellipse">
            <a:avLst/>
          </a:prstGeom>
          <a:ln>
            <a:noFill/>
          </a:ln>
          <a:effectLst>
            <a:softEdge rad="112500"/>
          </a:effectLst>
        </p:spPr>
      </p:pic>
      <p:pic>
        <p:nvPicPr>
          <p:cNvPr id="5" name="Obraz 4">
            <a:extLst>
              <a:ext uri="{FF2B5EF4-FFF2-40B4-BE49-F238E27FC236}">
                <a16:creationId xmlns:a16="http://schemas.microsoft.com/office/drawing/2014/main" id="{5039A1B7-4076-A00B-24CC-21E992578E24}"/>
              </a:ext>
            </a:extLst>
          </p:cNvPr>
          <p:cNvPicPr>
            <a:picLocks noChangeAspect="1"/>
          </p:cNvPicPr>
          <p:nvPr/>
        </p:nvPicPr>
        <p:blipFill>
          <a:blip r:embed="rId3">
            <a:duotone>
              <a:prstClr val="black"/>
              <a:schemeClr val="tx2">
                <a:tint val="45000"/>
                <a:satMod val="400000"/>
              </a:schemeClr>
            </a:duotone>
          </a:blip>
          <a:stretch>
            <a:fillRect/>
          </a:stretch>
        </p:blipFill>
        <p:spPr>
          <a:xfrm>
            <a:off x="1258781" y="807848"/>
            <a:ext cx="1943477" cy="624028"/>
          </a:xfrm>
          <a:prstGeom prst="rect">
            <a:avLst/>
          </a:prstGeom>
          <a:ln>
            <a:noFill/>
          </a:ln>
          <a:effectLst>
            <a:softEdge rad="112500"/>
          </a:effectLst>
        </p:spPr>
      </p:pic>
      <p:sp>
        <p:nvSpPr>
          <p:cNvPr id="6" name="Prostokąt 5">
            <a:extLst>
              <a:ext uri="{FF2B5EF4-FFF2-40B4-BE49-F238E27FC236}">
                <a16:creationId xmlns:a16="http://schemas.microsoft.com/office/drawing/2014/main" id="{0030B6D3-633F-BAB7-3C63-ADC4C1321F06}"/>
              </a:ext>
            </a:extLst>
          </p:cNvPr>
          <p:cNvSpPr/>
          <p:nvPr/>
        </p:nvSpPr>
        <p:spPr>
          <a:xfrm>
            <a:off x="105847" y="1379892"/>
            <a:ext cx="1463457" cy="103969"/>
          </a:xfrm>
          <a:prstGeom prst="rect">
            <a:avLst/>
          </a:prstGeom>
          <a:solidFill>
            <a:srgbClr val="CBCBC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81418349-3E0D-AEF9-DD85-514D50BAB9C4}"/>
              </a:ext>
            </a:extLst>
          </p:cNvPr>
          <p:cNvSpPr txBox="1"/>
          <p:nvPr/>
        </p:nvSpPr>
        <p:spPr>
          <a:xfrm>
            <a:off x="1487227" y="72874"/>
            <a:ext cx="18924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R</a:t>
            </a:r>
            <a:endParaRPr lang="pl-PL" sz="5400" dirty="0"/>
          </a:p>
        </p:txBody>
      </p:sp>
      <p:sp>
        <p:nvSpPr>
          <p:cNvPr id="8" name="pole tekstowe 7">
            <a:extLst>
              <a:ext uri="{FF2B5EF4-FFF2-40B4-BE49-F238E27FC236}">
                <a16:creationId xmlns:a16="http://schemas.microsoft.com/office/drawing/2014/main" id="{D942D998-2CDE-4917-826F-30674C334E9A}"/>
              </a:ext>
            </a:extLst>
          </p:cNvPr>
          <p:cNvSpPr txBox="1"/>
          <p:nvPr/>
        </p:nvSpPr>
        <p:spPr>
          <a:xfrm>
            <a:off x="1889013" y="196532"/>
            <a:ext cx="12896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H</a:t>
            </a:r>
            <a:endParaRPr lang="pl-PL" sz="5400" dirty="0"/>
          </a:p>
        </p:txBody>
      </p:sp>
      <p:sp>
        <p:nvSpPr>
          <p:cNvPr id="9" name="pole tekstowe 8">
            <a:extLst>
              <a:ext uri="{FF2B5EF4-FFF2-40B4-BE49-F238E27FC236}">
                <a16:creationId xmlns:a16="http://schemas.microsoft.com/office/drawing/2014/main" id="{3CC17A5E-CB72-888D-2744-CFB9F0DFBA20}"/>
              </a:ext>
            </a:extLst>
          </p:cNvPr>
          <p:cNvSpPr txBox="1"/>
          <p:nvPr/>
        </p:nvSpPr>
        <p:spPr>
          <a:xfrm>
            <a:off x="2280997" y="72874"/>
            <a:ext cx="18924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D</a:t>
            </a:r>
            <a:endParaRPr lang="pl-PL" sz="5400" dirty="0"/>
          </a:p>
        </p:txBody>
      </p:sp>
      <p:sp>
        <p:nvSpPr>
          <p:cNvPr id="4" name="pole tekstowe 3">
            <a:extLst>
              <a:ext uri="{FF2B5EF4-FFF2-40B4-BE49-F238E27FC236}">
                <a16:creationId xmlns:a16="http://schemas.microsoft.com/office/drawing/2014/main" id="{F8A9D523-20A9-F299-339E-8318708817F4}"/>
              </a:ext>
            </a:extLst>
          </p:cNvPr>
          <p:cNvSpPr txBox="1"/>
          <p:nvPr/>
        </p:nvSpPr>
        <p:spPr>
          <a:xfrm>
            <a:off x="594755" y="2465721"/>
            <a:ext cx="10827169" cy="2308324"/>
          </a:xfrm>
          <a:prstGeom prst="rect">
            <a:avLst/>
          </a:prstGeom>
          <a:noFill/>
        </p:spPr>
        <p:txBody>
          <a:bodyPr wrap="square">
            <a:spAutoFit/>
          </a:bodyPr>
          <a:lstStyle/>
          <a:p>
            <a:pPr algn="just"/>
            <a:r>
              <a:rPr lang="pl-PL" b="1" dirty="0">
                <a:latin typeface="Arial" panose="020B0604020202020204" pitchFamily="34" charset="0"/>
                <a:cs typeface="Arial" panose="020B0604020202020204" pitchFamily="34" charset="0"/>
              </a:rPr>
              <a:t>Młodsi konsumenci, wychowywali się w interaktywnym i cyfrowym świecie, tworzą trendy </a:t>
            </a:r>
            <a:br>
              <a:rPr lang="pl-PL" b="1" dirty="0">
                <a:latin typeface="Arial" panose="020B0604020202020204" pitchFamily="34" charset="0"/>
                <a:cs typeface="Arial" panose="020B0604020202020204" pitchFamily="34" charset="0"/>
              </a:rPr>
            </a:br>
            <a:r>
              <a:rPr lang="pl-PL" b="1" dirty="0">
                <a:latin typeface="Arial" panose="020B0604020202020204" pitchFamily="34" charset="0"/>
                <a:cs typeface="Arial" panose="020B0604020202020204" pitchFamily="34" charset="0"/>
              </a:rPr>
              <a:t>i redefiniują to, co rynki powinny zapewnić. Dla pokolenia Z i </a:t>
            </a:r>
            <a:r>
              <a:rPr lang="pl-PL" b="1" dirty="0" err="1">
                <a:latin typeface="Arial" panose="020B0604020202020204" pitchFamily="34" charset="0"/>
                <a:cs typeface="Arial" panose="020B0604020202020204" pitchFamily="34" charset="0"/>
              </a:rPr>
              <a:t>Millenialsów</a:t>
            </a:r>
            <a:r>
              <a:rPr lang="pl-PL" b="1" dirty="0">
                <a:latin typeface="Arial" panose="020B0604020202020204" pitchFamily="34" charset="0"/>
                <a:cs typeface="Arial" panose="020B0604020202020204" pitchFamily="34" charset="0"/>
              </a:rPr>
              <a:t> wybór żywności i marki jest ważnym znakiem stylu życia, przekonań i wartości.</a:t>
            </a:r>
          </a:p>
          <a:p>
            <a:pPr algn="just"/>
            <a:r>
              <a:rPr lang="pl-PL" b="1" dirty="0">
                <a:latin typeface="Arial" panose="020B0604020202020204" pitchFamily="34" charset="0"/>
                <a:cs typeface="Arial" panose="020B0604020202020204" pitchFamily="34" charset="0"/>
              </a:rPr>
              <a:t>Młodsza demografia konsumentów ma silny głos i oferuje otwartą i szeroką dyskusję na temat trendów żywnościowych. Podczas gdy zdrowie jest coraz ważniejszym motywem dokonywania zakupów – podobnie jak w przypadku starszych pokoleń – nowe i międzynarodowe smaki zdobywają serca młodej i eksperymentalnej grupy konsumentów. Chętnie zatem sięgają oni po produkty regionalne.</a:t>
            </a:r>
          </a:p>
        </p:txBody>
      </p:sp>
      <p:sp>
        <p:nvSpPr>
          <p:cNvPr id="10" name="pole tekstowe 9">
            <a:extLst>
              <a:ext uri="{FF2B5EF4-FFF2-40B4-BE49-F238E27FC236}">
                <a16:creationId xmlns:a16="http://schemas.microsoft.com/office/drawing/2014/main" id="{C3813C87-F4EF-E498-C5CB-39314D491575}"/>
              </a:ext>
            </a:extLst>
          </p:cNvPr>
          <p:cNvSpPr txBox="1"/>
          <p:nvPr/>
        </p:nvSpPr>
        <p:spPr>
          <a:xfrm>
            <a:off x="3172454" y="996204"/>
            <a:ext cx="8913699" cy="830997"/>
          </a:xfrm>
          <a:prstGeom prst="rect">
            <a:avLst/>
          </a:prstGeom>
          <a:noFill/>
        </p:spPr>
        <p:txBody>
          <a:bodyPr wrap="square">
            <a:spAutoFit/>
          </a:bodyPr>
          <a:lstStyle/>
          <a:p>
            <a:pPr algn="ctr"/>
            <a:r>
              <a:rPr lang="pl-PL" sz="2400" b="1" dirty="0">
                <a:solidFill>
                  <a:srgbClr val="C00000"/>
                </a:solidFill>
                <a:latin typeface="Arial" panose="020B0604020202020204" pitchFamily="34" charset="0"/>
                <a:cs typeface="Arial" panose="020B0604020202020204" pitchFamily="34" charset="0"/>
              </a:rPr>
              <a:t>Zainteresowanie młodych konsumentów produktami regionalnymi i tradycyjnymi</a:t>
            </a:r>
          </a:p>
        </p:txBody>
      </p:sp>
    </p:spTree>
    <p:extLst>
      <p:ext uri="{BB962C8B-B14F-4D97-AF65-F5344CB8AC3E}">
        <p14:creationId xmlns:p14="http://schemas.microsoft.com/office/powerpoint/2010/main" val="2097905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43B9B-8160-4471-77F7-9CBA5DDE310C}"/>
            </a:ext>
          </a:extLst>
        </p:cNvPr>
        <p:cNvGrpSpPr/>
        <p:nvPr/>
      </p:nvGrpSpPr>
      <p:grpSpPr>
        <a:xfrm>
          <a:off x="0" y="0"/>
          <a:ext cx="0" cy="0"/>
          <a:chOff x="0" y="0"/>
          <a:chExt cx="0" cy="0"/>
        </a:xfrm>
      </p:grpSpPr>
      <p:sp>
        <p:nvSpPr>
          <p:cNvPr id="2" name="Podtytuł 4">
            <a:extLst>
              <a:ext uri="{FF2B5EF4-FFF2-40B4-BE49-F238E27FC236}">
                <a16:creationId xmlns:a16="http://schemas.microsoft.com/office/drawing/2014/main" id="{13BF67D5-D182-9D30-49FE-5284641FDCC2}"/>
              </a:ext>
            </a:extLst>
          </p:cNvPr>
          <p:cNvSpPr txBox="1">
            <a:spLocks/>
          </p:cNvSpPr>
          <p:nvPr/>
        </p:nvSpPr>
        <p:spPr>
          <a:xfrm>
            <a:off x="7210689" y="6121902"/>
            <a:ext cx="4981311" cy="977621"/>
          </a:xfrm>
          <a:prstGeom prst="rect">
            <a:avLst/>
          </a:prstGeom>
        </p:spPr>
        <p:txBody>
          <a:bodyPr vert="horz" lIns="91440" tIns="91440" rIns="91440" bIns="91440" rtlCol="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endParaRPr lang="pl-PL" sz="1100" dirty="0">
              <a:solidFill>
                <a:schemeClr val="bg1"/>
              </a:solidFill>
            </a:endParaRPr>
          </a:p>
        </p:txBody>
      </p:sp>
      <p:pic>
        <p:nvPicPr>
          <p:cNvPr id="3" name="Obraz 2">
            <a:extLst>
              <a:ext uri="{FF2B5EF4-FFF2-40B4-BE49-F238E27FC236}">
                <a16:creationId xmlns:a16="http://schemas.microsoft.com/office/drawing/2014/main" id="{B5D3AEE2-0B0E-A924-2EE4-42C0A1D8812C}"/>
              </a:ext>
            </a:extLst>
          </p:cNvPr>
          <p:cNvPicPr>
            <a:picLocks noChangeAspect="1"/>
          </p:cNvPicPr>
          <p:nvPr/>
        </p:nvPicPr>
        <p:blipFill>
          <a:blip r:embed="rId2"/>
          <a:stretch>
            <a:fillRect/>
          </a:stretch>
        </p:blipFill>
        <p:spPr>
          <a:xfrm>
            <a:off x="126171" y="34033"/>
            <a:ext cx="1422810" cy="1357729"/>
          </a:xfrm>
          <a:prstGeom prst="ellipse">
            <a:avLst/>
          </a:prstGeom>
          <a:ln>
            <a:noFill/>
          </a:ln>
          <a:effectLst>
            <a:softEdge rad="112500"/>
          </a:effectLst>
        </p:spPr>
      </p:pic>
      <p:pic>
        <p:nvPicPr>
          <p:cNvPr id="5" name="Obraz 4">
            <a:extLst>
              <a:ext uri="{FF2B5EF4-FFF2-40B4-BE49-F238E27FC236}">
                <a16:creationId xmlns:a16="http://schemas.microsoft.com/office/drawing/2014/main" id="{890051A3-8B83-0AAB-2B8C-E2498A031072}"/>
              </a:ext>
            </a:extLst>
          </p:cNvPr>
          <p:cNvPicPr>
            <a:picLocks noChangeAspect="1"/>
          </p:cNvPicPr>
          <p:nvPr/>
        </p:nvPicPr>
        <p:blipFill>
          <a:blip r:embed="rId3">
            <a:duotone>
              <a:prstClr val="black"/>
              <a:schemeClr val="tx2">
                <a:tint val="45000"/>
                <a:satMod val="400000"/>
              </a:schemeClr>
            </a:duotone>
          </a:blip>
          <a:stretch>
            <a:fillRect/>
          </a:stretch>
        </p:blipFill>
        <p:spPr>
          <a:xfrm>
            <a:off x="1258781" y="807848"/>
            <a:ext cx="1943477" cy="624028"/>
          </a:xfrm>
          <a:prstGeom prst="rect">
            <a:avLst/>
          </a:prstGeom>
          <a:ln>
            <a:noFill/>
          </a:ln>
          <a:effectLst>
            <a:softEdge rad="112500"/>
          </a:effectLst>
        </p:spPr>
      </p:pic>
      <p:sp>
        <p:nvSpPr>
          <p:cNvPr id="6" name="Prostokąt 5">
            <a:extLst>
              <a:ext uri="{FF2B5EF4-FFF2-40B4-BE49-F238E27FC236}">
                <a16:creationId xmlns:a16="http://schemas.microsoft.com/office/drawing/2014/main" id="{304646CE-ECD9-3E66-B5F2-3CF69AF277C0}"/>
              </a:ext>
            </a:extLst>
          </p:cNvPr>
          <p:cNvSpPr/>
          <p:nvPr/>
        </p:nvSpPr>
        <p:spPr>
          <a:xfrm>
            <a:off x="105847" y="1379892"/>
            <a:ext cx="1463457" cy="103969"/>
          </a:xfrm>
          <a:prstGeom prst="rect">
            <a:avLst/>
          </a:prstGeom>
          <a:solidFill>
            <a:srgbClr val="CBCBC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BC6953CD-2287-5317-8C51-65E3466C9088}"/>
              </a:ext>
            </a:extLst>
          </p:cNvPr>
          <p:cNvSpPr txBox="1"/>
          <p:nvPr/>
        </p:nvSpPr>
        <p:spPr>
          <a:xfrm>
            <a:off x="1487227" y="72874"/>
            <a:ext cx="18924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R</a:t>
            </a:r>
            <a:endParaRPr lang="pl-PL" sz="5400" dirty="0"/>
          </a:p>
        </p:txBody>
      </p:sp>
      <p:sp>
        <p:nvSpPr>
          <p:cNvPr id="8" name="pole tekstowe 7">
            <a:extLst>
              <a:ext uri="{FF2B5EF4-FFF2-40B4-BE49-F238E27FC236}">
                <a16:creationId xmlns:a16="http://schemas.microsoft.com/office/drawing/2014/main" id="{3649749D-A95A-9289-1379-04BA80944A0B}"/>
              </a:ext>
            </a:extLst>
          </p:cNvPr>
          <p:cNvSpPr txBox="1"/>
          <p:nvPr/>
        </p:nvSpPr>
        <p:spPr>
          <a:xfrm>
            <a:off x="1889013" y="196532"/>
            <a:ext cx="12896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H</a:t>
            </a:r>
            <a:endParaRPr lang="pl-PL" sz="5400" dirty="0"/>
          </a:p>
        </p:txBody>
      </p:sp>
      <p:sp>
        <p:nvSpPr>
          <p:cNvPr id="9" name="pole tekstowe 8">
            <a:extLst>
              <a:ext uri="{FF2B5EF4-FFF2-40B4-BE49-F238E27FC236}">
                <a16:creationId xmlns:a16="http://schemas.microsoft.com/office/drawing/2014/main" id="{A0AFBAE0-5D7B-439A-F9B3-666EE41BD122}"/>
              </a:ext>
            </a:extLst>
          </p:cNvPr>
          <p:cNvSpPr txBox="1"/>
          <p:nvPr/>
        </p:nvSpPr>
        <p:spPr>
          <a:xfrm>
            <a:off x="2280997" y="72874"/>
            <a:ext cx="18924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D</a:t>
            </a:r>
            <a:endParaRPr lang="pl-PL" sz="5400" dirty="0"/>
          </a:p>
        </p:txBody>
      </p:sp>
      <p:sp>
        <p:nvSpPr>
          <p:cNvPr id="11" name="pole tekstowe 10">
            <a:extLst>
              <a:ext uri="{FF2B5EF4-FFF2-40B4-BE49-F238E27FC236}">
                <a16:creationId xmlns:a16="http://schemas.microsoft.com/office/drawing/2014/main" id="{882C889E-5322-9BD9-30B9-EFC1C3AE35F3}"/>
              </a:ext>
            </a:extLst>
          </p:cNvPr>
          <p:cNvSpPr txBox="1"/>
          <p:nvPr/>
        </p:nvSpPr>
        <p:spPr>
          <a:xfrm>
            <a:off x="3643838" y="807848"/>
            <a:ext cx="7362517" cy="461665"/>
          </a:xfrm>
          <a:prstGeom prst="rect">
            <a:avLst/>
          </a:prstGeom>
          <a:noFill/>
        </p:spPr>
        <p:txBody>
          <a:bodyPr wrap="square">
            <a:spAutoFit/>
          </a:bodyPr>
          <a:lstStyle/>
          <a:p>
            <a:r>
              <a:rPr lang="pl-PL" sz="2400" b="1" dirty="0">
                <a:solidFill>
                  <a:srgbClr val="C00000"/>
                </a:solidFill>
                <a:latin typeface="Arial" panose="020B0604020202020204" pitchFamily="34" charset="0"/>
                <a:cs typeface="Arial" panose="020B0604020202020204" pitchFamily="34" charset="0"/>
              </a:rPr>
              <a:t>W poszukiwaniu przeżyć i nowych smaków</a:t>
            </a:r>
          </a:p>
        </p:txBody>
      </p:sp>
      <p:sp>
        <p:nvSpPr>
          <p:cNvPr id="4" name="pole tekstowe 3">
            <a:extLst>
              <a:ext uri="{FF2B5EF4-FFF2-40B4-BE49-F238E27FC236}">
                <a16:creationId xmlns:a16="http://schemas.microsoft.com/office/drawing/2014/main" id="{D9A9D6B2-6FB5-C801-EE2C-AB3F097E04AE}"/>
              </a:ext>
            </a:extLst>
          </p:cNvPr>
          <p:cNvSpPr txBox="1"/>
          <p:nvPr/>
        </p:nvSpPr>
        <p:spPr>
          <a:xfrm>
            <a:off x="233603" y="1963806"/>
            <a:ext cx="11724793" cy="3670236"/>
          </a:xfrm>
          <a:prstGeom prst="rect">
            <a:avLst/>
          </a:prstGeom>
          <a:noFill/>
        </p:spPr>
        <p:txBody>
          <a:bodyPr wrap="square">
            <a:spAutoFit/>
          </a:bodyPr>
          <a:lstStyle/>
          <a:p>
            <a:pPr algn="just"/>
            <a:r>
              <a:rPr lang="pl-PL" b="1" i="0" dirty="0">
                <a:solidFill>
                  <a:srgbClr val="000000"/>
                </a:solidFill>
                <a:effectLst/>
                <a:latin typeface="Arial" panose="020B0604020202020204" pitchFamily="34" charset="0"/>
                <a:cs typeface="Arial" panose="020B0604020202020204" pitchFamily="34" charset="0"/>
              </a:rPr>
              <a:t>Młodzi ludzie, w wieku do 30 lat, na pytanie dotyczące wydatkowania pieniędzy na cele wypoczynkowe, </a:t>
            </a:r>
            <a:br>
              <a:rPr lang="pl-PL" b="1" i="0" dirty="0">
                <a:solidFill>
                  <a:srgbClr val="000000"/>
                </a:solidFill>
                <a:effectLst/>
                <a:latin typeface="Arial" panose="020B0604020202020204" pitchFamily="34" charset="0"/>
                <a:cs typeface="Arial" panose="020B0604020202020204" pitchFamily="34" charset="0"/>
              </a:rPr>
            </a:br>
            <a:r>
              <a:rPr lang="pl-PL" b="1" i="0" dirty="0">
                <a:solidFill>
                  <a:srgbClr val="000000"/>
                </a:solidFill>
                <a:effectLst/>
                <a:latin typeface="Arial" panose="020B0604020202020204" pitchFamily="34" charset="0"/>
                <a:cs typeface="Arial" panose="020B0604020202020204" pitchFamily="34" charset="0"/>
              </a:rPr>
              <a:t>w tym turystyczne, kategorycznie deklarują </a:t>
            </a:r>
            <a:r>
              <a:rPr lang="pl-PL" b="1" i="0" dirty="0">
                <a:solidFill>
                  <a:srgbClr val="C00000"/>
                </a:solidFill>
                <a:effectLst/>
                <a:latin typeface="Arial" panose="020B0604020202020204" pitchFamily="34" charset="0"/>
                <a:cs typeface="Arial" panose="020B0604020202020204" pitchFamily="34" charset="0"/>
              </a:rPr>
              <a:t>chęć wydawania pieniędzy na przeżycia, a nie na rzeczy. </a:t>
            </a:r>
            <a:endParaRPr lang="pl-PL" b="1" dirty="0">
              <a:solidFill>
                <a:srgbClr val="C00000"/>
              </a:solidFill>
              <a:effectLst/>
              <a:latin typeface="Arial" panose="020B0604020202020204" pitchFamily="34" charset="0"/>
              <a:cs typeface="Arial" panose="020B0604020202020204" pitchFamily="34" charset="0"/>
            </a:endParaRPr>
          </a:p>
          <a:p>
            <a:pPr algn="just"/>
            <a:endParaRPr lang="pl-PL" sz="1050" b="1" i="0" dirty="0">
              <a:solidFill>
                <a:srgbClr val="C00000"/>
              </a:solidFill>
              <a:effectLst/>
              <a:latin typeface="Arial" panose="020B0604020202020204" pitchFamily="34" charset="0"/>
              <a:cs typeface="Arial" panose="020B0604020202020204" pitchFamily="34" charset="0"/>
            </a:endParaRPr>
          </a:p>
          <a:p>
            <a:pPr algn="just"/>
            <a:r>
              <a:rPr lang="pl-PL" sz="2400" b="1" i="0" dirty="0">
                <a:solidFill>
                  <a:srgbClr val="C00000"/>
                </a:solidFill>
                <a:effectLst/>
                <a:latin typeface="Arial" panose="020B0604020202020204" pitchFamily="34" charset="0"/>
                <a:cs typeface="Arial" panose="020B0604020202020204" pitchFamily="34" charset="0"/>
              </a:rPr>
              <a:t>Zakupy przeżyć </a:t>
            </a:r>
            <a:r>
              <a:rPr lang="pl-PL" b="1" i="0" dirty="0">
                <a:solidFill>
                  <a:srgbClr val="000000"/>
                </a:solidFill>
                <a:effectLst/>
                <a:latin typeface="Arial" panose="020B0604020202020204" pitchFamily="34" charset="0"/>
                <a:cs typeface="Arial" panose="020B0604020202020204" pitchFamily="34" charset="0"/>
              </a:rPr>
              <a:t>zdecydowanie dominują, gdyż przynoszą bardziej długotrwałe szczęście niż zakupy materialne. Podróż ma stanowić swoiste i niepowtarzalne doświadczenie i opiera się często na potrzebie odkrywania w odwiedzanym miejscu elementów historii i kultury lokalnej, w tym regionalnych smaków. Doświadczenia związane z lokalną kulturą i przeżycia kulinarne zanotowały w ostatnich latach gwałtowny wzrost rezerwacji. </a:t>
            </a:r>
            <a:endParaRPr lang="pl-PL" b="1" dirty="0">
              <a:solidFill>
                <a:srgbClr val="000000"/>
              </a:solidFill>
              <a:effectLst/>
              <a:latin typeface="Arial" panose="020B0604020202020204" pitchFamily="34" charset="0"/>
              <a:cs typeface="Arial" panose="020B0604020202020204" pitchFamily="34" charset="0"/>
            </a:endParaRPr>
          </a:p>
          <a:p>
            <a:pPr algn="just"/>
            <a:r>
              <a:rPr lang="pl-PL" b="1" i="0" dirty="0">
                <a:solidFill>
                  <a:srgbClr val="000000"/>
                </a:solidFill>
                <a:effectLst/>
                <a:latin typeface="Arial" panose="020B0604020202020204" pitchFamily="34" charset="0"/>
                <a:cs typeface="Arial" panose="020B0604020202020204" pitchFamily="34" charset="0"/>
              </a:rPr>
              <a:t>Dla producentów regionalnej żywności pojawia się duża szansa na pozyskanie nowego klienta. Wywodzący się z pokoleń X/Y/Z, bardzo dociekliwy i nieufny wobec korporacji, które dostarczają podrabiane produkty rzemieślnicze, młody klient stawia przed lokalnymi producentami duże wyzwania. Sprawdzi szybko i z pomocą online pochodzenie i skład produktu, dlatego ważna jest jego autentyczność i wiarygodność, co najczęściej i najskuteczniej gwarantują certyfikaty.</a:t>
            </a:r>
            <a:endParaRPr lang="pl-PL" b="1"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6425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A6833-A5FA-256F-56B4-DDE56F2146C5}"/>
            </a:ext>
          </a:extLst>
        </p:cNvPr>
        <p:cNvGrpSpPr/>
        <p:nvPr/>
      </p:nvGrpSpPr>
      <p:grpSpPr>
        <a:xfrm>
          <a:off x="0" y="0"/>
          <a:ext cx="0" cy="0"/>
          <a:chOff x="0" y="0"/>
          <a:chExt cx="0" cy="0"/>
        </a:xfrm>
      </p:grpSpPr>
      <p:sp>
        <p:nvSpPr>
          <p:cNvPr id="2" name="Podtytuł 4">
            <a:extLst>
              <a:ext uri="{FF2B5EF4-FFF2-40B4-BE49-F238E27FC236}">
                <a16:creationId xmlns:a16="http://schemas.microsoft.com/office/drawing/2014/main" id="{B778F9C4-C51C-94A9-22E0-AC4D2E732C28}"/>
              </a:ext>
            </a:extLst>
          </p:cNvPr>
          <p:cNvSpPr txBox="1">
            <a:spLocks/>
          </p:cNvSpPr>
          <p:nvPr/>
        </p:nvSpPr>
        <p:spPr>
          <a:xfrm>
            <a:off x="7210689" y="6121902"/>
            <a:ext cx="4981311" cy="977621"/>
          </a:xfrm>
          <a:prstGeom prst="rect">
            <a:avLst/>
          </a:prstGeom>
        </p:spPr>
        <p:txBody>
          <a:bodyPr vert="horz" lIns="91440" tIns="91440" rIns="91440" bIns="91440" rtlCol="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endParaRPr lang="pl-PL" sz="1100" dirty="0">
              <a:solidFill>
                <a:schemeClr val="bg1"/>
              </a:solidFill>
            </a:endParaRPr>
          </a:p>
        </p:txBody>
      </p:sp>
      <p:pic>
        <p:nvPicPr>
          <p:cNvPr id="3" name="Obraz 2">
            <a:extLst>
              <a:ext uri="{FF2B5EF4-FFF2-40B4-BE49-F238E27FC236}">
                <a16:creationId xmlns:a16="http://schemas.microsoft.com/office/drawing/2014/main" id="{C3E89E62-A4DC-7EE4-D237-0F3D3A027C22}"/>
              </a:ext>
            </a:extLst>
          </p:cNvPr>
          <p:cNvPicPr>
            <a:picLocks noChangeAspect="1"/>
          </p:cNvPicPr>
          <p:nvPr/>
        </p:nvPicPr>
        <p:blipFill>
          <a:blip r:embed="rId2"/>
          <a:stretch>
            <a:fillRect/>
          </a:stretch>
        </p:blipFill>
        <p:spPr>
          <a:xfrm>
            <a:off x="126171" y="34033"/>
            <a:ext cx="1422810" cy="1357729"/>
          </a:xfrm>
          <a:prstGeom prst="ellipse">
            <a:avLst/>
          </a:prstGeom>
          <a:ln>
            <a:noFill/>
          </a:ln>
          <a:effectLst>
            <a:softEdge rad="112500"/>
          </a:effectLst>
        </p:spPr>
      </p:pic>
      <p:pic>
        <p:nvPicPr>
          <p:cNvPr id="5" name="Obraz 4">
            <a:extLst>
              <a:ext uri="{FF2B5EF4-FFF2-40B4-BE49-F238E27FC236}">
                <a16:creationId xmlns:a16="http://schemas.microsoft.com/office/drawing/2014/main" id="{06C63D2B-441D-83B1-E0F3-414AC12454D9}"/>
              </a:ext>
            </a:extLst>
          </p:cNvPr>
          <p:cNvPicPr>
            <a:picLocks noChangeAspect="1"/>
          </p:cNvPicPr>
          <p:nvPr/>
        </p:nvPicPr>
        <p:blipFill>
          <a:blip r:embed="rId3">
            <a:duotone>
              <a:prstClr val="black"/>
              <a:schemeClr val="tx2">
                <a:tint val="45000"/>
                <a:satMod val="400000"/>
              </a:schemeClr>
            </a:duotone>
          </a:blip>
          <a:stretch>
            <a:fillRect/>
          </a:stretch>
        </p:blipFill>
        <p:spPr>
          <a:xfrm>
            <a:off x="1258781" y="807848"/>
            <a:ext cx="1943477" cy="624028"/>
          </a:xfrm>
          <a:prstGeom prst="rect">
            <a:avLst/>
          </a:prstGeom>
          <a:ln>
            <a:noFill/>
          </a:ln>
          <a:effectLst>
            <a:softEdge rad="112500"/>
          </a:effectLst>
        </p:spPr>
      </p:pic>
      <p:sp>
        <p:nvSpPr>
          <p:cNvPr id="6" name="Prostokąt 5">
            <a:extLst>
              <a:ext uri="{FF2B5EF4-FFF2-40B4-BE49-F238E27FC236}">
                <a16:creationId xmlns:a16="http://schemas.microsoft.com/office/drawing/2014/main" id="{14E5D690-6677-BCDE-857A-CAAF63D3742C}"/>
              </a:ext>
            </a:extLst>
          </p:cNvPr>
          <p:cNvSpPr/>
          <p:nvPr/>
        </p:nvSpPr>
        <p:spPr>
          <a:xfrm>
            <a:off x="105847" y="1379892"/>
            <a:ext cx="1463457" cy="103969"/>
          </a:xfrm>
          <a:prstGeom prst="rect">
            <a:avLst/>
          </a:prstGeom>
          <a:solidFill>
            <a:srgbClr val="CBCBC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40F1D715-4DF3-13F5-B114-BFD7F56EA1A9}"/>
              </a:ext>
            </a:extLst>
          </p:cNvPr>
          <p:cNvSpPr txBox="1"/>
          <p:nvPr/>
        </p:nvSpPr>
        <p:spPr>
          <a:xfrm>
            <a:off x="1487227" y="72874"/>
            <a:ext cx="18924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R</a:t>
            </a:r>
            <a:endParaRPr lang="pl-PL" sz="5400" dirty="0"/>
          </a:p>
        </p:txBody>
      </p:sp>
      <p:sp>
        <p:nvSpPr>
          <p:cNvPr id="8" name="pole tekstowe 7">
            <a:extLst>
              <a:ext uri="{FF2B5EF4-FFF2-40B4-BE49-F238E27FC236}">
                <a16:creationId xmlns:a16="http://schemas.microsoft.com/office/drawing/2014/main" id="{3DD9F668-D72D-0222-CE2D-39AA70924F4F}"/>
              </a:ext>
            </a:extLst>
          </p:cNvPr>
          <p:cNvSpPr txBox="1"/>
          <p:nvPr/>
        </p:nvSpPr>
        <p:spPr>
          <a:xfrm>
            <a:off x="1889013" y="196532"/>
            <a:ext cx="12896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H</a:t>
            </a:r>
            <a:endParaRPr lang="pl-PL" sz="5400" dirty="0"/>
          </a:p>
        </p:txBody>
      </p:sp>
      <p:sp>
        <p:nvSpPr>
          <p:cNvPr id="9" name="pole tekstowe 8">
            <a:extLst>
              <a:ext uri="{FF2B5EF4-FFF2-40B4-BE49-F238E27FC236}">
                <a16:creationId xmlns:a16="http://schemas.microsoft.com/office/drawing/2014/main" id="{9CA3CB6A-2377-1034-7119-5C5E9C0138FB}"/>
              </a:ext>
            </a:extLst>
          </p:cNvPr>
          <p:cNvSpPr txBox="1"/>
          <p:nvPr/>
        </p:nvSpPr>
        <p:spPr>
          <a:xfrm>
            <a:off x="2280997" y="72874"/>
            <a:ext cx="18924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D</a:t>
            </a:r>
            <a:endParaRPr lang="pl-PL" sz="5400" dirty="0"/>
          </a:p>
        </p:txBody>
      </p:sp>
      <p:sp>
        <p:nvSpPr>
          <p:cNvPr id="10" name="pole tekstowe 9">
            <a:extLst>
              <a:ext uri="{FF2B5EF4-FFF2-40B4-BE49-F238E27FC236}">
                <a16:creationId xmlns:a16="http://schemas.microsoft.com/office/drawing/2014/main" id="{0A60663E-7FAE-6E88-203E-876355C5F3D1}"/>
              </a:ext>
            </a:extLst>
          </p:cNvPr>
          <p:cNvSpPr txBox="1"/>
          <p:nvPr/>
        </p:nvSpPr>
        <p:spPr>
          <a:xfrm>
            <a:off x="544436" y="1770019"/>
            <a:ext cx="10519469" cy="4196020"/>
          </a:xfrm>
          <a:prstGeom prst="rect">
            <a:avLst/>
          </a:prstGeom>
          <a:noFill/>
        </p:spPr>
        <p:txBody>
          <a:bodyPr wrap="square">
            <a:spAutoFit/>
          </a:bodyPr>
          <a:lstStyle/>
          <a:p>
            <a:pPr algn="just">
              <a:lnSpc>
                <a:spcPct val="150000"/>
              </a:lnSpc>
            </a:pPr>
            <a:r>
              <a:rPr lang="pl-PL" dirty="0">
                <a:latin typeface="Arial" panose="020B0604020202020204" pitchFamily="34" charset="0"/>
                <a:cs typeface="Arial" panose="020B0604020202020204" pitchFamily="34" charset="0"/>
              </a:rPr>
              <a:t>Według raportu </a:t>
            </a:r>
            <a:r>
              <a:rPr lang="pl-PL" dirty="0" err="1">
                <a:latin typeface="Arial" panose="020B0604020202020204" pitchFamily="34" charset="0"/>
                <a:cs typeface="Arial" panose="020B0604020202020204" pitchFamily="34" charset="0"/>
              </a:rPr>
              <a:t>Innova</a:t>
            </a:r>
            <a:r>
              <a:rPr lang="pl-PL" dirty="0">
                <a:latin typeface="Arial" panose="020B0604020202020204" pitchFamily="34" charset="0"/>
                <a:cs typeface="Arial" panose="020B0604020202020204" pitchFamily="34" charset="0"/>
              </a:rPr>
              <a:t> Market </a:t>
            </a:r>
            <a:r>
              <a:rPr lang="pl-PL" dirty="0" err="1">
                <a:latin typeface="Arial" panose="020B0604020202020204" pitchFamily="34" charset="0"/>
                <a:cs typeface="Arial" panose="020B0604020202020204" pitchFamily="34" charset="0"/>
              </a:rPr>
              <a:t>Insights</a:t>
            </a:r>
            <a:r>
              <a:rPr lang="pl-PL" dirty="0">
                <a:latin typeface="Arial" panose="020B0604020202020204" pitchFamily="34" charset="0"/>
                <a:cs typeface="Arial" panose="020B0604020202020204" pitchFamily="34" charset="0"/>
              </a:rPr>
              <a:t> na przestrzeni minionych 12 miesięcy 62% konsumentów stwierdziło zauważalny wzrost wydatków na żywność i napoje. Z tego powodu coraz więcej osób wybiera produkty </a:t>
            </a:r>
            <a:r>
              <a:rPr lang="pl-PL" dirty="0" err="1">
                <a:latin typeface="Arial" panose="020B0604020202020204" pitchFamily="34" charset="0"/>
                <a:cs typeface="Arial" panose="020B0604020202020204" pitchFamily="34" charset="0"/>
              </a:rPr>
              <a:t>prostszei</a:t>
            </a:r>
            <a:r>
              <a:rPr lang="pl-PL" dirty="0">
                <a:latin typeface="Arial" panose="020B0604020202020204" pitchFamily="34" charset="0"/>
                <a:cs typeface="Arial" panose="020B0604020202020204" pitchFamily="34" charset="0"/>
              </a:rPr>
              <a:t> tańsze, a jednocześnie wartościowe z punktu widzenia żywieniowego. Wiąże się z tym kupowanie żywności w większych opakowaniach lub na zapas, </a:t>
            </a:r>
            <a:r>
              <a:rPr lang="pl-PL" b="1" u="sng" dirty="0">
                <a:solidFill>
                  <a:srgbClr val="C00000"/>
                </a:solidFill>
                <a:latin typeface="Arial" panose="020B0604020202020204" pitchFamily="34" charset="0"/>
                <a:cs typeface="Arial" panose="020B0604020202020204" pitchFamily="34" charset="0"/>
              </a:rPr>
              <a:t>wzrost zainteresowania markami własnymi</a:t>
            </a:r>
            <a:r>
              <a:rPr lang="pl-PL" dirty="0">
                <a:solidFill>
                  <a:srgbClr val="C00000"/>
                </a:solidFill>
                <a:latin typeface="Arial" panose="020B0604020202020204" pitchFamily="34" charset="0"/>
                <a:cs typeface="Arial" panose="020B0604020202020204" pitchFamily="34" charset="0"/>
              </a:rPr>
              <a:t>, </a:t>
            </a:r>
            <a:r>
              <a:rPr lang="pl-PL" dirty="0">
                <a:latin typeface="Arial" panose="020B0604020202020204" pitchFamily="34" charset="0"/>
                <a:cs typeface="Arial" panose="020B0604020202020204" pitchFamily="34" charset="0"/>
              </a:rPr>
              <a:t>samodzielne przygotowywanie posiłków w domu, ograniczenie wydatków na ekskluzywne wyroby, a także zmniejszenie wielkości zakupów ogółem. Konsumenci aktywnie poszukują sposobów na zdrowe, ale mniej kosztowne odżywianie. Z punktu widzenia przedsiębiorców oznacza to konieczność udoskonalania procesów technologicznych i maksymalizacji wykorzystania podstawowych surowców tak, by sprostać popytowi na produkty jednocześnie zdrowe, przystępne cenowo i przyjazne dla środowiska.</a:t>
            </a:r>
          </a:p>
        </p:txBody>
      </p:sp>
      <p:sp>
        <p:nvSpPr>
          <p:cNvPr id="11" name="pole tekstowe 10">
            <a:extLst>
              <a:ext uri="{FF2B5EF4-FFF2-40B4-BE49-F238E27FC236}">
                <a16:creationId xmlns:a16="http://schemas.microsoft.com/office/drawing/2014/main" id="{6624550B-676A-19A0-047E-E6F9FAC6156C}"/>
              </a:ext>
            </a:extLst>
          </p:cNvPr>
          <p:cNvSpPr txBox="1"/>
          <p:nvPr/>
        </p:nvSpPr>
        <p:spPr>
          <a:xfrm>
            <a:off x="3758265" y="1168868"/>
            <a:ext cx="5739695" cy="523220"/>
          </a:xfrm>
          <a:prstGeom prst="rect">
            <a:avLst/>
          </a:prstGeom>
          <a:noFill/>
        </p:spPr>
        <p:txBody>
          <a:bodyPr wrap="square">
            <a:spAutoFit/>
          </a:bodyPr>
          <a:lstStyle/>
          <a:p>
            <a:r>
              <a:rPr lang="pl-PL" sz="2800" b="1" dirty="0">
                <a:solidFill>
                  <a:srgbClr val="C00000"/>
                </a:solidFill>
                <a:latin typeface="Arial" panose="020B0604020202020204" pitchFamily="34" charset="0"/>
                <a:cs typeface="Arial" panose="020B0604020202020204" pitchFamily="34" charset="0"/>
              </a:rPr>
              <a:t>Tańsze i zdrowsze odżywianie</a:t>
            </a:r>
            <a:endParaRPr lang="pl-PL" sz="28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4464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54A23-501D-76AB-AA56-BB1B74D260B8}"/>
            </a:ext>
          </a:extLst>
        </p:cNvPr>
        <p:cNvGrpSpPr/>
        <p:nvPr/>
      </p:nvGrpSpPr>
      <p:grpSpPr>
        <a:xfrm>
          <a:off x="0" y="0"/>
          <a:ext cx="0" cy="0"/>
          <a:chOff x="0" y="0"/>
          <a:chExt cx="0" cy="0"/>
        </a:xfrm>
      </p:grpSpPr>
      <p:sp>
        <p:nvSpPr>
          <p:cNvPr id="2" name="Podtytuł 4">
            <a:extLst>
              <a:ext uri="{FF2B5EF4-FFF2-40B4-BE49-F238E27FC236}">
                <a16:creationId xmlns:a16="http://schemas.microsoft.com/office/drawing/2014/main" id="{A884E9F2-00F1-AF41-F554-CDF7F6399039}"/>
              </a:ext>
            </a:extLst>
          </p:cNvPr>
          <p:cNvSpPr txBox="1">
            <a:spLocks/>
          </p:cNvSpPr>
          <p:nvPr/>
        </p:nvSpPr>
        <p:spPr>
          <a:xfrm>
            <a:off x="7210689" y="6121902"/>
            <a:ext cx="4981311" cy="977621"/>
          </a:xfrm>
          <a:prstGeom prst="rect">
            <a:avLst/>
          </a:prstGeom>
        </p:spPr>
        <p:txBody>
          <a:bodyPr vert="horz" lIns="91440" tIns="91440" rIns="91440" bIns="91440" rtlCol="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endParaRPr lang="pl-PL" sz="1100" dirty="0">
              <a:solidFill>
                <a:schemeClr val="bg1"/>
              </a:solidFill>
            </a:endParaRPr>
          </a:p>
        </p:txBody>
      </p:sp>
      <p:pic>
        <p:nvPicPr>
          <p:cNvPr id="3" name="Obraz 2">
            <a:extLst>
              <a:ext uri="{FF2B5EF4-FFF2-40B4-BE49-F238E27FC236}">
                <a16:creationId xmlns:a16="http://schemas.microsoft.com/office/drawing/2014/main" id="{952E0F4C-406D-544A-416B-ED06A5ECC5EB}"/>
              </a:ext>
            </a:extLst>
          </p:cNvPr>
          <p:cNvPicPr>
            <a:picLocks noChangeAspect="1"/>
          </p:cNvPicPr>
          <p:nvPr/>
        </p:nvPicPr>
        <p:blipFill>
          <a:blip r:embed="rId2"/>
          <a:stretch>
            <a:fillRect/>
          </a:stretch>
        </p:blipFill>
        <p:spPr>
          <a:xfrm>
            <a:off x="126171" y="34033"/>
            <a:ext cx="1422810" cy="1357729"/>
          </a:xfrm>
          <a:prstGeom prst="ellipse">
            <a:avLst/>
          </a:prstGeom>
          <a:ln>
            <a:noFill/>
          </a:ln>
          <a:effectLst>
            <a:softEdge rad="112500"/>
          </a:effectLst>
        </p:spPr>
      </p:pic>
      <p:pic>
        <p:nvPicPr>
          <p:cNvPr id="5" name="Obraz 4">
            <a:extLst>
              <a:ext uri="{FF2B5EF4-FFF2-40B4-BE49-F238E27FC236}">
                <a16:creationId xmlns:a16="http://schemas.microsoft.com/office/drawing/2014/main" id="{ED811E90-CB58-3C12-C319-4218E6499C55}"/>
              </a:ext>
            </a:extLst>
          </p:cNvPr>
          <p:cNvPicPr>
            <a:picLocks noChangeAspect="1"/>
          </p:cNvPicPr>
          <p:nvPr/>
        </p:nvPicPr>
        <p:blipFill>
          <a:blip r:embed="rId3">
            <a:duotone>
              <a:prstClr val="black"/>
              <a:schemeClr val="tx2">
                <a:tint val="45000"/>
                <a:satMod val="400000"/>
              </a:schemeClr>
            </a:duotone>
          </a:blip>
          <a:stretch>
            <a:fillRect/>
          </a:stretch>
        </p:blipFill>
        <p:spPr>
          <a:xfrm>
            <a:off x="1258781" y="807848"/>
            <a:ext cx="1943477" cy="624028"/>
          </a:xfrm>
          <a:prstGeom prst="rect">
            <a:avLst/>
          </a:prstGeom>
          <a:ln>
            <a:noFill/>
          </a:ln>
          <a:effectLst>
            <a:softEdge rad="112500"/>
          </a:effectLst>
        </p:spPr>
      </p:pic>
      <p:sp>
        <p:nvSpPr>
          <p:cNvPr id="6" name="Prostokąt 5">
            <a:extLst>
              <a:ext uri="{FF2B5EF4-FFF2-40B4-BE49-F238E27FC236}">
                <a16:creationId xmlns:a16="http://schemas.microsoft.com/office/drawing/2014/main" id="{6E8049F4-01A7-7033-03EF-E7AC55FDC226}"/>
              </a:ext>
            </a:extLst>
          </p:cNvPr>
          <p:cNvSpPr/>
          <p:nvPr/>
        </p:nvSpPr>
        <p:spPr>
          <a:xfrm>
            <a:off x="105847" y="1379892"/>
            <a:ext cx="1463457" cy="103969"/>
          </a:xfrm>
          <a:prstGeom prst="rect">
            <a:avLst/>
          </a:prstGeom>
          <a:solidFill>
            <a:srgbClr val="CBCBC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779172F8-29F0-628E-B25F-32820DEB9520}"/>
              </a:ext>
            </a:extLst>
          </p:cNvPr>
          <p:cNvSpPr txBox="1"/>
          <p:nvPr/>
        </p:nvSpPr>
        <p:spPr>
          <a:xfrm>
            <a:off x="1487227" y="72874"/>
            <a:ext cx="18924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R</a:t>
            </a:r>
            <a:endParaRPr lang="pl-PL" sz="5400" dirty="0"/>
          </a:p>
        </p:txBody>
      </p:sp>
      <p:sp>
        <p:nvSpPr>
          <p:cNvPr id="8" name="pole tekstowe 7">
            <a:extLst>
              <a:ext uri="{FF2B5EF4-FFF2-40B4-BE49-F238E27FC236}">
                <a16:creationId xmlns:a16="http://schemas.microsoft.com/office/drawing/2014/main" id="{FA2A4EEA-3364-7F35-0784-A513DF9FEB71}"/>
              </a:ext>
            </a:extLst>
          </p:cNvPr>
          <p:cNvSpPr txBox="1"/>
          <p:nvPr/>
        </p:nvSpPr>
        <p:spPr>
          <a:xfrm>
            <a:off x="1889013" y="196532"/>
            <a:ext cx="12896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H</a:t>
            </a:r>
            <a:endParaRPr lang="pl-PL" sz="5400" dirty="0"/>
          </a:p>
        </p:txBody>
      </p:sp>
      <p:sp>
        <p:nvSpPr>
          <p:cNvPr id="9" name="pole tekstowe 8">
            <a:extLst>
              <a:ext uri="{FF2B5EF4-FFF2-40B4-BE49-F238E27FC236}">
                <a16:creationId xmlns:a16="http://schemas.microsoft.com/office/drawing/2014/main" id="{C7B86EA8-4757-2D11-3852-DC9EFB69A375}"/>
              </a:ext>
            </a:extLst>
          </p:cNvPr>
          <p:cNvSpPr txBox="1"/>
          <p:nvPr/>
        </p:nvSpPr>
        <p:spPr>
          <a:xfrm>
            <a:off x="2280997" y="72874"/>
            <a:ext cx="18924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D</a:t>
            </a:r>
            <a:endParaRPr lang="pl-PL" sz="5400" dirty="0"/>
          </a:p>
        </p:txBody>
      </p:sp>
      <p:sp>
        <p:nvSpPr>
          <p:cNvPr id="10" name="pole tekstowe 9">
            <a:extLst>
              <a:ext uri="{FF2B5EF4-FFF2-40B4-BE49-F238E27FC236}">
                <a16:creationId xmlns:a16="http://schemas.microsoft.com/office/drawing/2014/main" id="{65B26902-71EB-EFEB-ED17-BCB3AD4A5C34}"/>
              </a:ext>
            </a:extLst>
          </p:cNvPr>
          <p:cNvSpPr txBox="1"/>
          <p:nvPr/>
        </p:nvSpPr>
        <p:spPr>
          <a:xfrm>
            <a:off x="126171" y="1815564"/>
            <a:ext cx="11584860" cy="3416320"/>
          </a:xfrm>
          <a:prstGeom prst="rect">
            <a:avLst/>
          </a:prstGeom>
          <a:noFill/>
        </p:spPr>
        <p:txBody>
          <a:bodyPr wrap="square">
            <a:spAutoFit/>
          </a:bodyPr>
          <a:lstStyle/>
          <a:p>
            <a:pPr marL="285750" indent="-285750" algn="just">
              <a:buFont typeface="Wingdings" panose="05000000000000000000" pitchFamily="2" charset="2"/>
              <a:buChar char="ü"/>
            </a:pPr>
            <a:r>
              <a:rPr lang="pl-PL" b="1" dirty="0">
                <a:latin typeface="Arial" panose="020B0604020202020204" pitchFamily="34" charset="0"/>
                <a:cs typeface="Arial" panose="020B0604020202020204" pitchFamily="34" charset="0"/>
              </a:rPr>
              <a:t>wiedza</a:t>
            </a:r>
            <a:r>
              <a:rPr lang="pl-PL" dirty="0">
                <a:latin typeface="Arial" panose="020B0604020202020204" pitchFamily="34" charset="0"/>
                <a:cs typeface="Arial" panose="020B0604020202020204" pitchFamily="34" charset="0"/>
              </a:rPr>
              <a:t> na temat produktów regionalnych i ekologicznych (znajomość tego typu produktów z regionu konsumenta, znajomość oznaczeń jakości, sposoby pozyskiwania informacji);</a:t>
            </a:r>
          </a:p>
          <a:p>
            <a:pPr marL="285750" indent="-285750" algn="just">
              <a:buFont typeface="Wingdings" panose="05000000000000000000" pitchFamily="2" charset="2"/>
              <a:buChar char="ü"/>
            </a:pPr>
            <a:r>
              <a:rPr lang="pl-PL" b="1" dirty="0">
                <a:latin typeface="Arial" panose="020B0604020202020204" pitchFamily="34" charset="0"/>
                <a:cs typeface="Arial" panose="020B0604020202020204" pitchFamily="34" charset="0"/>
              </a:rPr>
              <a:t>percepcja jakości </a:t>
            </a:r>
            <a:r>
              <a:rPr lang="pl-PL" dirty="0">
                <a:latin typeface="Arial" panose="020B0604020202020204" pitchFamily="34" charset="0"/>
                <a:cs typeface="Arial" panose="020B0604020202020204" pitchFamily="34" charset="0"/>
              </a:rPr>
              <a:t>produktów regionalnych i ekologicznych (znajomość cech charakterystycznych tego typu produktów, sięganie po opinie na temat ich atrakcyjności i dostępności);</a:t>
            </a:r>
          </a:p>
          <a:p>
            <a:pPr marL="285750" indent="-285750" algn="just">
              <a:buFont typeface="Wingdings" panose="05000000000000000000" pitchFamily="2" charset="2"/>
              <a:buChar char="ü"/>
            </a:pPr>
            <a:r>
              <a:rPr lang="pl-PL" b="1" dirty="0">
                <a:latin typeface="Arial" panose="020B0604020202020204" pitchFamily="34" charset="0"/>
                <a:cs typeface="Arial" panose="020B0604020202020204" pitchFamily="34" charset="0"/>
              </a:rPr>
              <a:t>stosunek konsumentów </a:t>
            </a:r>
            <a:r>
              <a:rPr lang="pl-PL" dirty="0">
                <a:latin typeface="Arial" panose="020B0604020202020204" pitchFamily="34" charset="0"/>
                <a:cs typeface="Arial" panose="020B0604020202020204" pitchFamily="34" charset="0"/>
              </a:rPr>
              <a:t>do produktów regionalnych i ekologicznych (poziom zaufania do systemów oznaczeń jakości, możliwość stosowania polityki wysokich cen, znaczenie obszaru pochodzenia dla decyzji </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o dokonaniu zakupu, względy altruistyczne – np. dążenie do wsparcia lokalnych producentów czy ochrony środowiska, wizerunek produktów w zależności od rodzaju producenta i kanału dystrybucji);</a:t>
            </a:r>
          </a:p>
          <a:p>
            <a:pPr marL="285750" indent="-285750" algn="just">
              <a:buFont typeface="Wingdings" panose="05000000000000000000" pitchFamily="2" charset="2"/>
              <a:buChar char="ü"/>
            </a:pPr>
            <a:r>
              <a:rPr lang="pl-PL" b="1" dirty="0">
                <a:latin typeface="Arial" panose="020B0604020202020204" pitchFamily="34" charset="0"/>
                <a:cs typeface="Arial" panose="020B0604020202020204" pitchFamily="34" charset="0"/>
              </a:rPr>
              <a:t>zachowania konsumentów </a:t>
            </a:r>
            <a:r>
              <a:rPr lang="pl-PL" dirty="0">
                <a:latin typeface="Arial" panose="020B0604020202020204" pitchFamily="34" charset="0"/>
                <a:cs typeface="Arial" panose="020B0604020202020204" pitchFamily="34" charset="0"/>
              </a:rPr>
              <a:t>żywności regionalnej i ekologicznej (miejsce zakupu, częstotliwość dokonywania zakupów);</a:t>
            </a:r>
          </a:p>
          <a:p>
            <a:pPr marL="285750" indent="-285750" algn="just">
              <a:buFont typeface="Wingdings" panose="05000000000000000000" pitchFamily="2" charset="2"/>
              <a:buChar char="ü"/>
            </a:pPr>
            <a:r>
              <a:rPr lang="pl-PL" b="1" dirty="0">
                <a:latin typeface="Arial" panose="020B0604020202020204" pitchFamily="34" charset="0"/>
                <a:cs typeface="Arial" panose="020B0604020202020204" pitchFamily="34" charset="0"/>
              </a:rPr>
              <a:t>profil </a:t>
            </a:r>
            <a:r>
              <a:rPr lang="pl-PL" b="1" dirty="0" err="1">
                <a:latin typeface="Arial" panose="020B0604020202020204" pitchFamily="34" charset="0"/>
                <a:cs typeface="Arial" panose="020B0604020202020204" pitchFamily="34" charset="0"/>
              </a:rPr>
              <a:t>socjodemograficzny</a:t>
            </a:r>
            <a:r>
              <a:rPr lang="pl-PL" b="1" dirty="0">
                <a:latin typeface="Arial" panose="020B0604020202020204" pitchFamily="34" charset="0"/>
                <a:cs typeface="Arial" panose="020B0604020202020204" pitchFamily="34" charset="0"/>
              </a:rPr>
              <a:t> konsumentów </a:t>
            </a:r>
            <a:r>
              <a:rPr lang="pl-PL" dirty="0">
                <a:latin typeface="Arial" panose="020B0604020202020204" pitchFamily="34" charset="0"/>
                <a:cs typeface="Arial" panose="020B0604020202020204" pitchFamily="34" charset="0"/>
              </a:rPr>
              <a:t>żywności regionalnej i ekologicznej (struktura według płci i wieku, wykształcenie, zawód, cykl życia rodziny, status ekonomiczny)</a:t>
            </a:r>
          </a:p>
        </p:txBody>
      </p:sp>
      <p:sp>
        <p:nvSpPr>
          <p:cNvPr id="11" name="pole tekstowe 10">
            <a:extLst>
              <a:ext uri="{FF2B5EF4-FFF2-40B4-BE49-F238E27FC236}">
                <a16:creationId xmlns:a16="http://schemas.microsoft.com/office/drawing/2014/main" id="{306C66A1-27E6-7DD2-A529-C3761BB038A2}"/>
              </a:ext>
            </a:extLst>
          </p:cNvPr>
          <p:cNvSpPr txBox="1"/>
          <p:nvPr/>
        </p:nvSpPr>
        <p:spPr>
          <a:xfrm>
            <a:off x="3202258" y="712897"/>
            <a:ext cx="8913699" cy="830997"/>
          </a:xfrm>
          <a:prstGeom prst="rect">
            <a:avLst/>
          </a:prstGeom>
          <a:noFill/>
        </p:spPr>
        <p:txBody>
          <a:bodyPr wrap="square">
            <a:spAutoFit/>
          </a:bodyPr>
          <a:lstStyle/>
          <a:p>
            <a:r>
              <a:rPr lang="pl-PL" sz="2400" b="1" dirty="0">
                <a:solidFill>
                  <a:srgbClr val="C00000"/>
                </a:solidFill>
                <a:latin typeface="Arial" panose="020B0604020202020204" pitchFamily="34" charset="0"/>
                <a:cs typeface="Arial" panose="020B0604020202020204" pitchFamily="34" charset="0"/>
              </a:rPr>
              <a:t>Nabywcy produktów regionalnych i tradycyjnych. </a:t>
            </a:r>
          </a:p>
          <a:p>
            <a:r>
              <a:rPr lang="pl-PL" sz="2400" b="1" dirty="0">
                <a:solidFill>
                  <a:srgbClr val="C00000"/>
                </a:solidFill>
                <a:latin typeface="Arial" panose="020B0604020202020204" pitchFamily="34" charset="0"/>
                <a:cs typeface="Arial" panose="020B0604020202020204" pitchFamily="34" charset="0"/>
              </a:rPr>
              <a:t>Co ich wyróżnia?</a:t>
            </a:r>
          </a:p>
        </p:txBody>
      </p:sp>
    </p:spTree>
    <p:extLst>
      <p:ext uri="{BB962C8B-B14F-4D97-AF65-F5344CB8AC3E}">
        <p14:creationId xmlns:p14="http://schemas.microsoft.com/office/powerpoint/2010/main" val="47783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F0196-EC5F-0932-341F-917E7F7F11BC}"/>
            </a:ext>
          </a:extLst>
        </p:cNvPr>
        <p:cNvGrpSpPr/>
        <p:nvPr/>
      </p:nvGrpSpPr>
      <p:grpSpPr>
        <a:xfrm>
          <a:off x="0" y="0"/>
          <a:ext cx="0" cy="0"/>
          <a:chOff x="0" y="0"/>
          <a:chExt cx="0" cy="0"/>
        </a:xfrm>
      </p:grpSpPr>
      <p:sp>
        <p:nvSpPr>
          <p:cNvPr id="2" name="Podtytuł 4">
            <a:extLst>
              <a:ext uri="{FF2B5EF4-FFF2-40B4-BE49-F238E27FC236}">
                <a16:creationId xmlns:a16="http://schemas.microsoft.com/office/drawing/2014/main" id="{81D4DCDF-43AE-93B2-59FC-DCBF75ACD563}"/>
              </a:ext>
            </a:extLst>
          </p:cNvPr>
          <p:cNvSpPr txBox="1">
            <a:spLocks/>
          </p:cNvSpPr>
          <p:nvPr/>
        </p:nvSpPr>
        <p:spPr>
          <a:xfrm>
            <a:off x="7210689" y="6121902"/>
            <a:ext cx="4981311" cy="977621"/>
          </a:xfrm>
          <a:prstGeom prst="rect">
            <a:avLst/>
          </a:prstGeom>
        </p:spPr>
        <p:txBody>
          <a:bodyPr vert="horz" lIns="91440" tIns="91440" rIns="91440" bIns="91440" rtlCol="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endParaRPr lang="pl-PL" sz="1100" dirty="0">
              <a:solidFill>
                <a:schemeClr val="bg1"/>
              </a:solidFill>
            </a:endParaRPr>
          </a:p>
        </p:txBody>
      </p:sp>
      <p:pic>
        <p:nvPicPr>
          <p:cNvPr id="3" name="Obraz 2">
            <a:extLst>
              <a:ext uri="{FF2B5EF4-FFF2-40B4-BE49-F238E27FC236}">
                <a16:creationId xmlns:a16="http://schemas.microsoft.com/office/drawing/2014/main" id="{A73F8352-51BE-F18C-724F-CF512459D0C5}"/>
              </a:ext>
            </a:extLst>
          </p:cNvPr>
          <p:cNvPicPr>
            <a:picLocks noChangeAspect="1"/>
          </p:cNvPicPr>
          <p:nvPr/>
        </p:nvPicPr>
        <p:blipFill>
          <a:blip r:embed="rId2"/>
          <a:stretch>
            <a:fillRect/>
          </a:stretch>
        </p:blipFill>
        <p:spPr>
          <a:xfrm>
            <a:off x="126171" y="34033"/>
            <a:ext cx="1422810" cy="1357729"/>
          </a:xfrm>
          <a:prstGeom prst="ellipse">
            <a:avLst/>
          </a:prstGeom>
          <a:ln>
            <a:noFill/>
          </a:ln>
          <a:effectLst>
            <a:softEdge rad="112500"/>
          </a:effectLst>
        </p:spPr>
      </p:pic>
      <p:pic>
        <p:nvPicPr>
          <p:cNvPr id="5" name="Obraz 4">
            <a:extLst>
              <a:ext uri="{FF2B5EF4-FFF2-40B4-BE49-F238E27FC236}">
                <a16:creationId xmlns:a16="http://schemas.microsoft.com/office/drawing/2014/main" id="{BEA98841-8737-9AD2-5B36-BE46F24F9E7D}"/>
              </a:ext>
            </a:extLst>
          </p:cNvPr>
          <p:cNvPicPr>
            <a:picLocks noChangeAspect="1"/>
          </p:cNvPicPr>
          <p:nvPr/>
        </p:nvPicPr>
        <p:blipFill>
          <a:blip r:embed="rId3">
            <a:duotone>
              <a:prstClr val="black"/>
              <a:schemeClr val="tx2">
                <a:tint val="45000"/>
                <a:satMod val="400000"/>
              </a:schemeClr>
            </a:duotone>
          </a:blip>
          <a:stretch>
            <a:fillRect/>
          </a:stretch>
        </p:blipFill>
        <p:spPr>
          <a:xfrm>
            <a:off x="1258781" y="807848"/>
            <a:ext cx="1943477" cy="624028"/>
          </a:xfrm>
          <a:prstGeom prst="rect">
            <a:avLst/>
          </a:prstGeom>
          <a:ln>
            <a:noFill/>
          </a:ln>
          <a:effectLst>
            <a:softEdge rad="112500"/>
          </a:effectLst>
        </p:spPr>
      </p:pic>
      <p:sp>
        <p:nvSpPr>
          <p:cNvPr id="6" name="Prostokąt 5">
            <a:extLst>
              <a:ext uri="{FF2B5EF4-FFF2-40B4-BE49-F238E27FC236}">
                <a16:creationId xmlns:a16="http://schemas.microsoft.com/office/drawing/2014/main" id="{95569552-CA0D-D9E0-0FFB-8677B1788542}"/>
              </a:ext>
            </a:extLst>
          </p:cNvPr>
          <p:cNvSpPr/>
          <p:nvPr/>
        </p:nvSpPr>
        <p:spPr>
          <a:xfrm>
            <a:off x="105847" y="1379892"/>
            <a:ext cx="1463457" cy="103969"/>
          </a:xfrm>
          <a:prstGeom prst="rect">
            <a:avLst/>
          </a:prstGeom>
          <a:solidFill>
            <a:srgbClr val="CBCBC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5B22CB55-6F4C-1871-66F0-1870267CE09D}"/>
              </a:ext>
            </a:extLst>
          </p:cNvPr>
          <p:cNvSpPr txBox="1"/>
          <p:nvPr/>
        </p:nvSpPr>
        <p:spPr>
          <a:xfrm>
            <a:off x="1487227" y="72874"/>
            <a:ext cx="18924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R</a:t>
            </a:r>
            <a:endParaRPr lang="pl-PL" sz="5400" dirty="0"/>
          </a:p>
        </p:txBody>
      </p:sp>
      <p:sp>
        <p:nvSpPr>
          <p:cNvPr id="8" name="pole tekstowe 7">
            <a:extLst>
              <a:ext uri="{FF2B5EF4-FFF2-40B4-BE49-F238E27FC236}">
                <a16:creationId xmlns:a16="http://schemas.microsoft.com/office/drawing/2014/main" id="{183AFD1E-6860-3404-FAA5-33B00935729C}"/>
              </a:ext>
            </a:extLst>
          </p:cNvPr>
          <p:cNvSpPr txBox="1"/>
          <p:nvPr/>
        </p:nvSpPr>
        <p:spPr>
          <a:xfrm>
            <a:off x="1889013" y="196532"/>
            <a:ext cx="12896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H</a:t>
            </a:r>
            <a:endParaRPr lang="pl-PL" sz="5400" dirty="0"/>
          </a:p>
        </p:txBody>
      </p:sp>
      <p:sp>
        <p:nvSpPr>
          <p:cNvPr id="9" name="pole tekstowe 8">
            <a:extLst>
              <a:ext uri="{FF2B5EF4-FFF2-40B4-BE49-F238E27FC236}">
                <a16:creationId xmlns:a16="http://schemas.microsoft.com/office/drawing/2014/main" id="{2A2876A4-943E-A04B-431B-00E033324D48}"/>
              </a:ext>
            </a:extLst>
          </p:cNvPr>
          <p:cNvSpPr txBox="1"/>
          <p:nvPr/>
        </p:nvSpPr>
        <p:spPr>
          <a:xfrm>
            <a:off x="2280997" y="72874"/>
            <a:ext cx="18924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D</a:t>
            </a:r>
            <a:endParaRPr lang="pl-PL" sz="5400" dirty="0"/>
          </a:p>
        </p:txBody>
      </p:sp>
      <p:sp>
        <p:nvSpPr>
          <p:cNvPr id="11" name="pole tekstowe 10">
            <a:extLst>
              <a:ext uri="{FF2B5EF4-FFF2-40B4-BE49-F238E27FC236}">
                <a16:creationId xmlns:a16="http://schemas.microsoft.com/office/drawing/2014/main" id="{67593056-B288-2BA6-1EE6-787ED05EC5B9}"/>
              </a:ext>
            </a:extLst>
          </p:cNvPr>
          <p:cNvSpPr txBox="1"/>
          <p:nvPr/>
        </p:nvSpPr>
        <p:spPr>
          <a:xfrm>
            <a:off x="3202258" y="712897"/>
            <a:ext cx="8913699" cy="830997"/>
          </a:xfrm>
          <a:prstGeom prst="rect">
            <a:avLst/>
          </a:prstGeom>
          <a:noFill/>
        </p:spPr>
        <p:txBody>
          <a:bodyPr wrap="square">
            <a:spAutoFit/>
          </a:bodyPr>
          <a:lstStyle/>
          <a:p>
            <a:r>
              <a:rPr lang="pl-PL" sz="2400" b="1" dirty="0">
                <a:solidFill>
                  <a:srgbClr val="C00000"/>
                </a:solidFill>
                <a:latin typeface="Arial" panose="020B0604020202020204" pitchFamily="34" charset="0"/>
                <a:cs typeface="Arial" panose="020B0604020202020204" pitchFamily="34" charset="0"/>
              </a:rPr>
              <a:t>Rynek produktów regionalnych i tradycyjnych. </a:t>
            </a:r>
          </a:p>
          <a:p>
            <a:r>
              <a:rPr lang="pl-PL" sz="2400" b="1" dirty="0">
                <a:solidFill>
                  <a:srgbClr val="C00000"/>
                </a:solidFill>
                <a:latin typeface="Arial" panose="020B0604020202020204" pitchFamily="34" charset="0"/>
                <a:cs typeface="Arial" panose="020B0604020202020204" pitchFamily="34" charset="0"/>
              </a:rPr>
              <a:t>Identyfikacja korzyści</a:t>
            </a:r>
          </a:p>
        </p:txBody>
      </p:sp>
      <p:sp>
        <p:nvSpPr>
          <p:cNvPr id="12" name="pole tekstowe 11">
            <a:extLst>
              <a:ext uri="{FF2B5EF4-FFF2-40B4-BE49-F238E27FC236}">
                <a16:creationId xmlns:a16="http://schemas.microsoft.com/office/drawing/2014/main" id="{D424AC54-0E61-BA63-9C77-7B0DE8E1F5CB}"/>
              </a:ext>
            </a:extLst>
          </p:cNvPr>
          <p:cNvSpPr txBox="1"/>
          <p:nvPr/>
        </p:nvSpPr>
        <p:spPr>
          <a:xfrm>
            <a:off x="358629" y="2039071"/>
            <a:ext cx="11620849" cy="1477328"/>
          </a:xfrm>
          <a:prstGeom prst="rect">
            <a:avLst/>
          </a:prstGeom>
          <a:noFill/>
        </p:spPr>
        <p:txBody>
          <a:bodyPr wrap="square">
            <a:spAutoFit/>
          </a:bodyPr>
          <a:lstStyle/>
          <a:p>
            <a:pPr algn="just"/>
            <a:r>
              <a:rPr lang="pl-PL" dirty="0">
                <a:latin typeface="Arial" panose="020B0604020202020204" pitchFamily="34" charset="0"/>
                <a:cs typeface="Arial" panose="020B0604020202020204" pitchFamily="34" charset="0"/>
              </a:rPr>
              <a:t>Zakupy produktów lokalnych, w ramach krótkich łańcuchach dostaw żywności, czyli m.in. przez organizowane okazjonalnie bądź regularnie targi żywności czy sprzedaż na bazarach czy placach targowych, są dość częstym sposobem dokonywania zakupów żywnościowych. Jest to zgodne z obecnie występującymi na rynku żywnościowym trendami, do których należą: </a:t>
            </a:r>
            <a:r>
              <a:rPr lang="pl-PL" b="1" dirty="0">
                <a:solidFill>
                  <a:srgbClr val="C00000"/>
                </a:solidFill>
                <a:latin typeface="Arial" panose="020B0604020202020204" pitchFamily="34" charset="0"/>
                <a:cs typeface="Arial" panose="020B0604020202020204" pitchFamily="34" charset="0"/>
              </a:rPr>
              <a:t>zdrowie, wygoda i przyjemność</a:t>
            </a:r>
            <a:r>
              <a:rPr lang="pl-PL" dirty="0">
                <a:latin typeface="Arial" panose="020B0604020202020204" pitchFamily="34" charset="0"/>
                <a:cs typeface="Arial" panose="020B0604020202020204" pitchFamily="34" charset="0"/>
              </a:rPr>
              <a:t>.</a:t>
            </a:r>
          </a:p>
          <a:p>
            <a:pPr algn="just"/>
            <a:endParaRPr lang="pl-PL" dirty="0">
              <a:latin typeface="Arial" panose="020B0604020202020204" pitchFamily="34" charset="0"/>
              <a:cs typeface="Arial" panose="020B0604020202020204" pitchFamily="34" charset="0"/>
            </a:endParaRPr>
          </a:p>
        </p:txBody>
      </p:sp>
      <p:sp>
        <p:nvSpPr>
          <p:cNvPr id="16" name="pole tekstowe 15">
            <a:extLst>
              <a:ext uri="{FF2B5EF4-FFF2-40B4-BE49-F238E27FC236}">
                <a16:creationId xmlns:a16="http://schemas.microsoft.com/office/drawing/2014/main" id="{03B83DC8-1CA7-3CA6-DF0B-34C2F7058B77}"/>
              </a:ext>
            </a:extLst>
          </p:cNvPr>
          <p:cNvSpPr txBox="1"/>
          <p:nvPr/>
        </p:nvSpPr>
        <p:spPr>
          <a:xfrm>
            <a:off x="358629" y="3331841"/>
            <a:ext cx="11474742" cy="1754326"/>
          </a:xfrm>
          <a:prstGeom prst="rect">
            <a:avLst/>
          </a:prstGeom>
          <a:noFill/>
        </p:spPr>
        <p:txBody>
          <a:bodyPr wrap="square">
            <a:spAutoFit/>
          </a:bodyPr>
          <a:lstStyle/>
          <a:p>
            <a:pPr algn="just"/>
            <a:r>
              <a:rPr lang="pl-PL" dirty="0">
                <a:latin typeface="Arial" panose="020B0604020202020204" pitchFamily="34" charset="0"/>
                <a:cs typeface="Arial" panose="020B0604020202020204" pitchFamily="34" charset="0"/>
              </a:rPr>
              <a:t>Identyfikacja korzyści, które w takim sposobie dokonywania zakupów żywnościowych widzą producenci </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i konsumenci. Można zauważyć, iż korzyści ,te mają związek z pozytywnym efektem ekonomicznym, dla obu stron – zarówno dla producentów, jak i konsumentów. Korzyści te odnoszą się także do poprawy zaufania względem pochodzenia i jakości żywności, a także są związane z ograniczeniem szkodliwego wpływu na środowisko. Producenci żywności są gotowi do zmniejszenia swojego oddziaływania na środowisko, jeśli działania te będą dla nich jednocześnie korzystne ekonomicznie</a:t>
            </a:r>
          </a:p>
        </p:txBody>
      </p:sp>
    </p:spTree>
    <p:extLst>
      <p:ext uri="{BB962C8B-B14F-4D97-AF65-F5344CB8AC3E}">
        <p14:creationId xmlns:p14="http://schemas.microsoft.com/office/powerpoint/2010/main" val="4082790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1F59B-F434-3CAF-A041-A5F9A31FC6C9}"/>
            </a:ext>
          </a:extLst>
        </p:cNvPr>
        <p:cNvGrpSpPr/>
        <p:nvPr/>
      </p:nvGrpSpPr>
      <p:grpSpPr>
        <a:xfrm>
          <a:off x="0" y="0"/>
          <a:ext cx="0" cy="0"/>
          <a:chOff x="0" y="0"/>
          <a:chExt cx="0" cy="0"/>
        </a:xfrm>
      </p:grpSpPr>
      <p:sp>
        <p:nvSpPr>
          <p:cNvPr id="2" name="Podtytuł 4">
            <a:extLst>
              <a:ext uri="{FF2B5EF4-FFF2-40B4-BE49-F238E27FC236}">
                <a16:creationId xmlns:a16="http://schemas.microsoft.com/office/drawing/2014/main" id="{2EA038F9-EF86-A14C-5EF0-22E84B1DCF9E}"/>
              </a:ext>
            </a:extLst>
          </p:cNvPr>
          <p:cNvSpPr txBox="1">
            <a:spLocks/>
          </p:cNvSpPr>
          <p:nvPr/>
        </p:nvSpPr>
        <p:spPr>
          <a:xfrm>
            <a:off x="7210689" y="6121902"/>
            <a:ext cx="4981311" cy="977621"/>
          </a:xfrm>
          <a:prstGeom prst="rect">
            <a:avLst/>
          </a:prstGeom>
        </p:spPr>
        <p:txBody>
          <a:bodyPr vert="horz" lIns="91440" tIns="91440" rIns="91440" bIns="91440" rtlCol="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endParaRPr lang="pl-PL" sz="1100" dirty="0">
              <a:solidFill>
                <a:schemeClr val="bg1"/>
              </a:solidFill>
            </a:endParaRPr>
          </a:p>
        </p:txBody>
      </p:sp>
      <p:pic>
        <p:nvPicPr>
          <p:cNvPr id="3" name="Obraz 2">
            <a:extLst>
              <a:ext uri="{FF2B5EF4-FFF2-40B4-BE49-F238E27FC236}">
                <a16:creationId xmlns:a16="http://schemas.microsoft.com/office/drawing/2014/main" id="{21358CFC-BF68-8160-B30B-5D497894640F}"/>
              </a:ext>
            </a:extLst>
          </p:cNvPr>
          <p:cNvPicPr>
            <a:picLocks noChangeAspect="1"/>
          </p:cNvPicPr>
          <p:nvPr/>
        </p:nvPicPr>
        <p:blipFill>
          <a:blip r:embed="rId2"/>
          <a:stretch>
            <a:fillRect/>
          </a:stretch>
        </p:blipFill>
        <p:spPr>
          <a:xfrm>
            <a:off x="126171" y="34033"/>
            <a:ext cx="1422810" cy="1357729"/>
          </a:xfrm>
          <a:prstGeom prst="ellipse">
            <a:avLst/>
          </a:prstGeom>
          <a:ln>
            <a:noFill/>
          </a:ln>
          <a:effectLst>
            <a:softEdge rad="112500"/>
          </a:effectLst>
        </p:spPr>
      </p:pic>
      <p:pic>
        <p:nvPicPr>
          <p:cNvPr id="5" name="Obraz 4">
            <a:extLst>
              <a:ext uri="{FF2B5EF4-FFF2-40B4-BE49-F238E27FC236}">
                <a16:creationId xmlns:a16="http://schemas.microsoft.com/office/drawing/2014/main" id="{A398A4A6-B8C3-681B-4DFB-EF2828D2782E}"/>
              </a:ext>
            </a:extLst>
          </p:cNvPr>
          <p:cNvPicPr>
            <a:picLocks noChangeAspect="1"/>
          </p:cNvPicPr>
          <p:nvPr/>
        </p:nvPicPr>
        <p:blipFill>
          <a:blip r:embed="rId3">
            <a:duotone>
              <a:prstClr val="black"/>
              <a:schemeClr val="tx2">
                <a:tint val="45000"/>
                <a:satMod val="400000"/>
              </a:schemeClr>
            </a:duotone>
          </a:blip>
          <a:stretch>
            <a:fillRect/>
          </a:stretch>
        </p:blipFill>
        <p:spPr>
          <a:xfrm>
            <a:off x="1258781" y="807848"/>
            <a:ext cx="1943477" cy="624028"/>
          </a:xfrm>
          <a:prstGeom prst="rect">
            <a:avLst/>
          </a:prstGeom>
          <a:ln>
            <a:noFill/>
          </a:ln>
          <a:effectLst>
            <a:softEdge rad="112500"/>
          </a:effectLst>
        </p:spPr>
      </p:pic>
      <p:sp>
        <p:nvSpPr>
          <p:cNvPr id="6" name="Prostokąt 5">
            <a:extLst>
              <a:ext uri="{FF2B5EF4-FFF2-40B4-BE49-F238E27FC236}">
                <a16:creationId xmlns:a16="http://schemas.microsoft.com/office/drawing/2014/main" id="{B37F710C-82E7-5201-E6DC-CBC803B30FE9}"/>
              </a:ext>
            </a:extLst>
          </p:cNvPr>
          <p:cNvSpPr/>
          <p:nvPr/>
        </p:nvSpPr>
        <p:spPr>
          <a:xfrm>
            <a:off x="105847" y="1379892"/>
            <a:ext cx="1463457" cy="103969"/>
          </a:xfrm>
          <a:prstGeom prst="rect">
            <a:avLst/>
          </a:prstGeom>
          <a:solidFill>
            <a:srgbClr val="CBCBC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2EE0D492-4442-936E-E5A7-F34AE0504159}"/>
              </a:ext>
            </a:extLst>
          </p:cNvPr>
          <p:cNvSpPr txBox="1"/>
          <p:nvPr/>
        </p:nvSpPr>
        <p:spPr>
          <a:xfrm>
            <a:off x="1487227" y="72874"/>
            <a:ext cx="18924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R</a:t>
            </a:r>
            <a:endParaRPr lang="pl-PL" sz="5400" dirty="0"/>
          </a:p>
        </p:txBody>
      </p:sp>
      <p:sp>
        <p:nvSpPr>
          <p:cNvPr id="8" name="pole tekstowe 7">
            <a:extLst>
              <a:ext uri="{FF2B5EF4-FFF2-40B4-BE49-F238E27FC236}">
                <a16:creationId xmlns:a16="http://schemas.microsoft.com/office/drawing/2014/main" id="{CA867DCE-16BD-D03F-E331-236FFDAB402D}"/>
              </a:ext>
            </a:extLst>
          </p:cNvPr>
          <p:cNvSpPr txBox="1"/>
          <p:nvPr/>
        </p:nvSpPr>
        <p:spPr>
          <a:xfrm>
            <a:off x="1889013" y="196532"/>
            <a:ext cx="12896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H</a:t>
            </a:r>
            <a:endParaRPr lang="pl-PL" sz="5400" dirty="0"/>
          </a:p>
        </p:txBody>
      </p:sp>
      <p:sp>
        <p:nvSpPr>
          <p:cNvPr id="9" name="pole tekstowe 8">
            <a:extLst>
              <a:ext uri="{FF2B5EF4-FFF2-40B4-BE49-F238E27FC236}">
                <a16:creationId xmlns:a16="http://schemas.microsoft.com/office/drawing/2014/main" id="{65312C64-6D91-E82B-9FB3-7B4FDA34BB5F}"/>
              </a:ext>
            </a:extLst>
          </p:cNvPr>
          <p:cNvSpPr txBox="1"/>
          <p:nvPr/>
        </p:nvSpPr>
        <p:spPr>
          <a:xfrm>
            <a:off x="2280997" y="72874"/>
            <a:ext cx="18924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D</a:t>
            </a:r>
            <a:endParaRPr lang="pl-PL" sz="5400" dirty="0"/>
          </a:p>
        </p:txBody>
      </p:sp>
      <p:sp>
        <p:nvSpPr>
          <p:cNvPr id="10" name="pole tekstowe 9">
            <a:extLst>
              <a:ext uri="{FF2B5EF4-FFF2-40B4-BE49-F238E27FC236}">
                <a16:creationId xmlns:a16="http://schemas.microsoft.com/office/drawing/2014/main" id="{70953945-4FD4-7B0D-8E02-607C67402DCA}"/>
              </a:ext>
            </a:extLst>
          </p:cNvPr>
          <p:cNvSpPr txBox="1"/>
          <p:nvPr/>
        </p:nvSpPr>
        <p:spPr>
          <a:xfrm>
            <a:off x="3639774" y="859854"/>
            <a:ext cx="3011848" cy="461665"/>
          </a:xfrm>
          <a:prstGeom prst="rect">
            <a:avLst/>
          </a:prstGeom>
          <a:noFill/>
        </p:spPr>
        <p:txBody>
          <a:bodyPr wrap="square">
            <a:spAutoFit/>
          </a:bodyPr>
          <a:lstStyle/>
          <a:p>
            <a:r>
              <a:rPr lang="pl-PL" sz="2400" b="1" dirty="0">
                <a:solidFill>
                  <a:schemeClr val="accent1"/>
                </a:solidFill>
                <a:latin typeface="Arial" panose="020B0604020202020204" pitchFamily="34" charset="0"/>
                <a:cs typeface="Arial" panose="020B0604020202020204" pitchFamily="34" charset="0"/>
              </a:rPr>
              <a:t>PRODUKT lokalny</a:t>
            </a:r>
            <a:endParaRPr lang="pl-PL" sz="2400" dirty="0">
              <a:solidFill>
                <a:schemeClr val="accent1"/>
              </a:solidFill>
              <a:latin typeface="Arial" panose="020B0604020202020204" pitchFamily="34" charset="0"/>
              <a:cs typeface="Arial" panose="020B0604020202020204" pitchFamily="34" charset="0"/>
            </a:endParaRPr>
          </a:p>
        </p:txBody>
      </p:sp>
      <p:sp>
        <p:nvSpPr>
          <p:cNvPr id="4" name="Prostokąt 3">
            <a:extLst>
              <a:ext uri="{FF2B5EF4-FFF2-40B4-BE49-F238E27FC236}">
                <a16:creationId xmlns:a16="http://schemas.microsoft.com/office/drawing/2014/main" id="{735B4B38-0642-8E7C-BF65-0DAA9FCB9B71}"/>
              </a:ext>
            </a:extLst>
          </p:cNvPr>
          <p:cNvSpPr/>
          <p:nvPr/>
        </p:nvSpPr>
        <p:spPr>
          <a:xfrm>
            <a:off x="79715" y="1885134"/>
            <a:ext cx="3804633" cy="400110"/>
          </a:xfrm>
          <a:prstGeom prst="rect">
            <a:avLst/>
          </a:prstGeom>
        </p:spPr>
        <p:txBody>
          <a:bodyPr wrap="square">
            <a:spAutoFit/>
          </a:bodyPr>
          <a:lstStyle/>
          <a:p>
            <a:pPr marL="342900" indent="-342900">
              <a:buFont typeface="Wingdings" panose="05000000000000000000" pitchFamily="2" charset="2"/>
              <a:buChar char="ü"/>
            </a:pPr>
            <a:r>
              <a:rPr lang="pl-PL" sz="2000" dirty="0">
                <a:latin typeface="Arial" panose="020B0604020202020204" pitchFamily="34" charset="0"/>
                <a:cs typeface="Arial" panose="020B0604020202020204" pitchFamily="34" charset="0"/>
              </a:rPr>
              <a:t>jest wytwarzany lokalnie</a:t>
            </a:r>
          </a:p>
        </p:txBody>
      </p:sp>
      <p:sp>
        <p:nvSpPr>
          <p:cNvPr id="11" name="Prostokąt 10">
            <a:extLst>
              <a:ext uri="{FF2B5EF4-FFF2-40B4-BE49-F238E27FC236}">
                <a16:creationId xmlns:a16="http://schemas.microsoft.com/office/drawing/2014/main" id="{F9573068-ECC0-B489-0022-ADDC874F8B79}"/>
              </a:ext>
            </a:extLst>
          </p:cNvPr>
          <p:cNvSpPr/>
          <p:nvPr/>
        </p:nvSpPr>
        <p:spPr>
          <a:xfrm>
            <a:off x="39965" y="2311623"/>
            <a:ext cx="10882290" cy="400110"/>
          </a:xfrm>
          <a:prstGeom prst="rect">
            <a:avLst/>
          </a:prstGeom>
        </p:spPr>
        <p:txBody>
          <a:bodyPr wrap="square">
            <a:spAutoFit/>
          </a:bodyPr>
          <a:lstStyle/>
          <a:p>
            <a:pPr marL="342900" indent="-342900">
              <a:buFont typeface="Wingdings" panose="05000000000000000000" pitchFamily="2" charset="2"/>
              <a:buChar char="ü"/>
            </a:pPr>
            <a:r>
              <a:rPr lang="pl-PL" sz="2000" dirty="0">
                <a:latin typeface="Arial" panose="020B0604020202020204" pitchFamily="34" charset="0"/>
                <a:cs typeface="Arial" panose="020B0604020202020204" pitchFamily="34" charset="0"/>
              </a:rPr>
              <a:t>przyczynia się do realizacji lokalnej lub regionalnej strategii rozwoju obszarów wiejskich</a:t>
            </a:r>
          </a:p>
        </p:txBody>
      </p:sp>
      <p:sp>
        <p:nvSpPr>
          <p:cNvPr id="13" name="Prostokąt 12">
            <a:extLst>
              <a:ext uri="{FF2B5EF4-FFF2-40B4-BE49-F238E27FC236}">
                <a16:creationId xmlns:a16="http://schemas.microsoft.com/office/drawing/2014/main" id="{70CD92F0-E55E-64F0-E9C3-D4DB88585039}"/>
              </a:ext>
            </a:extLst>
          </p:cNvPr>
          <p:cNvSpPr/>
          <p:nvPr/>
        </p:nvSpPr>
        <p:spPr>
          <a:xfrm>
            <a:off x="43435" y="2808355"/>
            <a:ext cx="12022394" cy="707886"/>
          </a:xfrm>
          <a:prstGeom prst="rect">
            <a:avLst/>
          </a:prstGeom>
        </p:spPr>
        <p:txBody>
          <a:bodyPr wrap="square">
            <a:spAutoFit/>
          </a:bodyPr>
          <a:lstStyle/>
          <a:p>
            <a:pPr marL="342900" indent="-342900">
              <a:buFont typeface="Wingdings" panose="05000000000000000000" pitchFamily="2" charset="2"/>
              <a:buChar char="ü"/>
            </a:pPr>
            <a:r>
              <a:rPr lang="pl-PL" sz="2000" dirty="0">
                <a:latin typeface="Arial" panose="020B0604020202020204" pitchFamily="34" charset="0"/>
                <a:cs typeface="Arial" panose="020B0604020202020204" pitchFamily="34" charset="0"/>
              </a:rPr>
              <a:t>jest sprzedawany konsumentowi za pośrednictwem jak najkrótszego, racjonalnego i efektywnego łańcucha</a:t>
            </a:r>
          </a:p>
        </p:txBody>
      </p:sp>
      <p:sp>
        <p:nvSpPr>
          <p:cNvPr id="20" name="Prostokąt 19">
            <a:extLst>
              <a:ext uri="{FF2B5EF4-FFF2-40B4-BE49-F238E27FC236}">
                <a16:creationId xmlns:a16="http://schemas.microsoft.com/office/drawing/2014/main" id="{E1373C50-D3F4-5219-45DC-26178A7C5A3B}"/>
              </a:ext>
            </a:extLst>
          </p:cNvPr>
          <p:cNvSpPr/>
          <p:nvPr/>
        </p:nvSpPr>
        <p:spPr>
          <a:xfrm>
            <a:off x="0" y="3501782"/>
            <a:ext cx="10882290" cy="400110"/>
          </a:xfrm>
          <a:prstGeom prst="rect">
            <a:avLst/>
          </a:prstGeom>
        </p:spPr>
        <p:txBody>
          <a:bodyPr wrap="square">
            <a:spAutoFit/>
          </a:bodyPr>
          <a:lstStyle/>
          <a:p>
            <a:pPr marL="342900" indent="-342900">
              <a:buFont typeface="Wingdings" panose="05000000000000000000" pitchFamily="2" charset="2"/>
              <a:buChar char="ü"/>
            </a:pPr>
            <a:r>
              <a:rPr lang="pl-PL" sz="2000" dirty="0">
                <a:latin typeface="Arial" panose="020B0604020202020204" pitchFamily="34" charset="0"/>
                <a:cs typeface="Arial" panose="020B0604020202020204" pitchFamily="34" charset="0"/>
              </a:rPr>
              <a:t>może być sprzedawany w lokalnym sklepie detalicznym lub na placu targowym</a:t>
            </a:r>
          </a:p>
        </p:txBody>
      </p:sp>
      <p:sp>
        <p:nvSpPr>
          <p:cNvPr id="21" name="Prostokąt 20">
            <a:extLst>
              <a:ext uri="{FF2B5EF4-FFF2-40B4-BE49-F238E27FC236}">
                <a16:creationId xmlns:a16="http://schemas.microsoft.com/office/drawing/2014/main" id="{4F4A78E8-ED02-873D-540B-93FD705C7E84}"/>
              </a:ext>
            </a:extLst>
          </p:cNvPr>
          <p:cNvSpPr/>
          <p:nvPr/>
        </p:nvSpPr>
        <p:spPr>
          <a:xfrm>
            <a:off x="0" y="4026081"/>
            <a:ext cx="5656205" cy="400110"/>
          </a:xfrm>
          <a:prstGeom prst="rect">
            <a:avLst/>
          </a:prstGeom>
        </p:spPr>
        <p:txBody>
          <a:bodyPr wrap="square">
            <a:spAutoFit/>
          </a:bodyPr>
          <a:lstStyle/>
          <a:p>
            <a:pPr marL="342900" indent="-342900">
              <a:buFont typeface="Wingdings" panose="05000000000000000000" pitchFamily="2" charset="2"/>
              <a:buChar char="ü"/>
            </a:pPr>
            <a:r>
              <a:rPr lang="pl-PL" sz="2000" dirty="0">
                <a:latin typeface="Arial" panose="020B0604020202020204" pitchFamily="34" charset="0"/>
                <a:cs typeface="Arial" panose="020B0604020202020204" pitchFamily="34" charset="0"/>
              </a:rPr>
              <a:t>jest sprzedawany jak najbliżej konsumenta</a:t>
            </a:r>
          </a:p>
        </p:txBody>
      </p:sp>
      <p:pic>
        <p:nvPicPr>
          <p:cNvPr id="12" name="Obraz 11">
            <a:extLst>
              <a:ext uri="{FF2B5EF4-FFF2-40B4-BE49-F238E27FC236}">
                <a16:creationId xmlns:a16="http://schemas.microsoft.com/office/drawing/2014/main" id="{DB609B95-0EB4-FBCA-7E61-6B379A8A38B9}"/>
              </a:ext>
            </a:extLst>
          </p:cNvPr>
          <p:cNvPicPr>
            <a:picLocks noChangeAspect="1"/>
          </p:cNvPicPr>
          <p:nvPr/>
        </p:nvPicPr>
        <p:blipFill>
          <a:blip r:embed="rId4"/>
          <a:stretch>
            <a:fillRect/>
          </a:stretch>
        </p:blipFill>
        <p:spPr>
          <a:xfrm>
            <a:off x="105847" y="4889163"/>
            <a:ext cx="3199415" cy="2139608"/>
          </a:xfrm>
          <a:prstGeom prst="ellipse">
            <a:avLst/>
          </a:prstGeom>
          <a:ln>
            <a:noFill/>
          </a:ln>
          <a:effectLst>
            <a:softEdge rad="112500"/>
          </a:effectLst>
        </p:spPr>
      </p:pic>
      <p:pic>
        <p:nvPicPr>
          <p:cNvPr id="15" name="Obraz 14">
            <a:extLst>
              <a:ext uri="{FF2B5EF4-FFF2-40B4-BE49-F238E27FC236}">
                <a16:creationId xmlns:a16="http://schemas.microsoft.com/office/drawing/2014/main" id="{8D5E266E-9421-4772-92B7-7BCFEDCD8C41}"/>
              </a:ext>
            </a:extLst>
          </p:cNvPr>
          <p:cNvPicPr>
            <a:picLocks noChangeAspect="1"/>
          </p:cNvPicPr>
          <p:nvPr/>
        </p:nvPicPr>
        <p:blipFill>
          <a:blip r:embed="rId5"/>
          <a:srcRect l="30041"/>
          <a:stretch/>
        </p:blipFill>
        <p:spPr>
          <a:xfrm>
            <a:off x="8383397" y="27053"/>
            <a:ext cx="3682432" cy="2436623"/>
          </a:xfrm>
          <a:prstGeom prst="ellipse">
            <a:avLst/>
          </a:prstGeom>
          <a:ln>
            <a:noFill/>
          </a:ln>
          <a:effectLst>
            <a:softEdge rad="112500"/>
          </a:effectLst>
        </p:spPr>
      </p:pic>
      <p:sp>
        <p:nvSpPr>
          <p:cNvPr id="16" name="Prostokąt 15">
            <a:extLst>
              <a:ext uri="{FF2B5EF4-FFF2-40B4-BE49-F238E27FC236}">
                <a16:creationId xmlns:a16="http://schemas.microsoft.com/office/drawing/2014/main" id="{09D87957-8B00-4DE9-C8B3-A41869241CBE}"/>
              </a:ext>
            </a:extLst>
          </p:cNvPr>
          <p:cNvSpPr/>
          <p:nvPr/>
        </p:nvSpPr>
        <p:spPr>
          <a:xfrm>
            <a:off x="0" y="4444164"/>
            <a:ext cx="7397692" cy="400110"/>
          </a:xfrm>
          <a:prstGeom prst="rect">
            <a:avLst/>
          </a:prstGeom>
        </p:spPr>
        <p:txBody>
          <a:bodyPr wrap="square">
            <a:spAutoFit/>
          </a:bodyPr>
          <a:lstStyle/>
          <a:p>
            <a:pPr marL="342900" indent="-342900">
              <a:buFont typeface="Wingdings" panose="05000000000000000000" pitchFamily="2" charset="2"/>
              <a:buChar char="ü"/>
            </a:pPr>
            <a:r>
              <a:rPr lang="pl-PL" sz="2000" dirty="0">
                <a:latin typeface="Arial" panose="020B0604020202020204" pitchFamily="34" charset="0"/>
                <a:cs typeface="Arial" panose="020B0604020202020204" pitchFamily="34" charset="0"/>
              </a:rPr>
              <a:t>jest połączony z lokalnym systemem żywnościowym</a:t>
            </a:r>
          </a:p>
        </p:txBody>
      </p:sp>
    </p:spTree>
    <p:extLst>
      <p:ext uri="{BB962C8B-B14F-4D97-AF65-F5344CB8AC3E}">
        <p14:creationId xmlns:p14="http://schemas.microsoft.com/office/powerpoint/2010/main" val="26836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6E692-55E1-10F5-7FFB-D0C1685FB26F}"/>
            </a:ext>
          </a:extLst>
        </p:cNvPr>
        <p:cNvGrpSpPr/>
        <p:nvPr/>
      </p:nvGrpSpPr>
      <p:grpSpPr>
        <a:xfrm>
          <a:off x="0" y="0"/>
          <a:ext cx="0" cy="0"/>
          <a:chOff x="0" y="0"/>
          <a:chExt cx="0" cy="0"/>
        </a:xfrm>
      </p:grpSpPr>
      <p:sp>
        <p:nvSpPr>
          <p:cNvPr id="2" name="Podtytuł 4">
            <a:extLst>
              <a:ext uri="{FF2B5EF4-FFF2-40B4-BE49-F238E27FC236}">
                <a16:creationId xmlns:a16="http://schemas.microsoft.com/office/drawing/2014/main" id="{4437C411-583A-E262-06E8-1673AFC32DAF}"/>
              </a:ext>
            </a:extLst>
          </p:cNvPr>
          <p:cNvSpPr txBox="1">
            <a:spLocks/>
          </p:cNvSpPr>
          <p:nvPr/>
        </p:nvSpPr>
        <p:spPr>
          <a:xfrm>
            <a:off x="7210689" y="6121902"/>
            <a:ext cx="4981311" cy="977621"/>
          </a:xfrm>
          <a:prstGeom prst="rect">
            <a:avLst/>
          </a:prstGeom>
        </p:spPr>
        <p:txBody>
          <a:bodyPr vert="horz" lIns="91440" tIns="91440" rIns="91440" bIns="91440" rtlCol="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endParaRPr lang="pl-PL" sz="1100" dirty="0">
              <a:solidFill>
                <a:schemeClr val="bg1"/>
              </a:solidFill>
            </a:endParaRPr>
          </a:p>
        </p:txBody>
      </p:sp>
      <p:pic>
        <p:nvPicPr>
          <p:cNvPr id="3" name="Obraz 2">
            <a:extLst>
              <a:ext uri="{FF2B5EF4-FFF2-40B4-BE49-F238E27FC236}">
                <a16:creationId xmlns:a16="http://schemas.microsoft.com/office/drawing/2014/main" id="{9154C4EE-D64B-1BF6-369B-912DCA320329}"/>
              </a:ext>
            </a:extLst>
          </p:cNvPr>
          <p:cNvPicPr>
            <a:picLocks noChangeAspect="1"/>
          </p:cNvPicPr>
          <p:nvPr/>
        </p:nvPicPr>
        <p:blipFill>
          <a:blip r:embed="rId2"/>
          <a:stretch>
            <a:fillRect/>
          </a:stretch>
        </p:blipFill>
        <p:spPr>
          <a:xfrm>
            <a:off x="126171" y="34033"/>
            <a:ext cx="1422810" cy="1357729"/>
          </a:xfrm>
          <a:prstGeom prst="ellipse">
            <a:avLst/>
          </a:prstGeom>
          <a:ln>
            <a:noFill/>
          </a:ln>
          <a:effectLst>
            <a:softEdge rad="112500"/>
          </a:effectLst>
        </p:spPr>
      </p:pic>
      <p:pic>
        <p:nvPicPr>
          <p:cNvPr id="5" name="Obraz 4">
            <a:extLst>
              <a:ext uri="{FF2B5EF4-FFF2-40B4-BE49-F238E27FC236}">
                <a16:creationId xmlns:a16="http://schemas.microsoft.com/office/drawing/2014/main" id="{70B4E0BB-87CF-0FA1-59FE-3D4D9CB0D700}"/>
              </a:ext>
            </a:extLst>
          </p:cNvPr>
          <p:cNvPicPr>
            <a:picLocks noChangeAspect="1"/>
          </p:cNvPicPr>
          <p:nvPr/>
        </p:nvPicPr>
        <p:blipFill>
          <a:blip r:embed="rId3">
            <a:duotone>
              <a:prstClr val="black"/>
              <a:schemeClr val="tx2">
                <a:tint val="45000"/>
                <a:satMod val="400000"/>
              </a:schemeClr>
            </a:duotone>
          </a:blip>
          <a:stretch>
            <a:fillRect/>
          </a:stretch>
        </p:blipFill>
        <p:spPr>
          <a:xfrm>
            <a:off x="1258781" y="807848"/>
            <a:ext cx="1943477" cy="624028"/>
          </a:xfrm>
          <a:prstGeom prst="rect">
            <a:avLst/>
          </a:prstGeom>
          <a:ln>
            <a:noFill/>
          </a:ln>
          <a:effectLst>
            <a:softEdge rad="112500"/>
          </a:effectLst>
        </p:spPr>
      </p:pic>
      <p:sp>
        <p:nvSpPr>
          <p:cNvPr id="6" name="Prostokąt 5">
            <a:extLst>
              <a:ext uri="{FF2B5EF4-FFF2-40B4-BE49-F238E27FC236}">
                <a16:creationId xmlns:a16="http://schemas.microsoft.com/office/drawing/2014/main" id="{A25CBAE1-E253-2BEC-F2F9-1B6BC0502FBF}"/>
              </a:ext>
            </a:extLst>
          </p:cNvPr>
          <p:cNvSpPr/>
          <p:nvPr/>
        </p:nvSpPr>
        <p:spPr>
          <a:xfrm>
            <a:off x="105847" y="1379892"/>
            <a:ext cx="1463457" cy="103969"/>
          </a:xfrm>
          <a:prstGeom prst="rect">
            <a:avLst/>
          </a:prstGeom>
          <a:solidFill>
            <a:srgbClr val="CBCBC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16ADD7D5-6897-7E4F-69C0-49E3F75FD837}"/>
              </a:ext>
            </a:extLst>
          </p:cNvPr>
          <p:cNvSpPr txBox="1"/>
          <p:nvPr/>
        </p:nvSpPr>
        <p:spPr>
          <a:xfrm>
            <a:off x="1487227" y="72874"/>
            <a:ext cx="18924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R</a:t>
            </a:r>
            <a:endParaRPr lang="pl-PL" sz="5400" dirty="0"/>
          </a:p>
        </p:txBody>
      </p:sp>
      <p:sp>
        <p:nvSpPr>
          <p:cNvPr id="8" name="pole tekstowe 7">
            <a:extLst>
              <a:ext uri="{FF2B5EF4-FFF2-40B4-BE49-F238E27FC236}">
                <a16:creationId xmlns:a16="http://schemas.microsoft.com/office/drawing/2014/main" id="{CD1A657D-154F-8715-44DA-E88959CDEA2E}"/>
              </a:ext>
            </a:extLst>
          </p:cNvPr>
          <p:cNvSpPr txBox="1"/>
          <p:nvPr/>
        </p:nvSpPr>
        <p:spPr>
          <a:xfrm>
            <a:off x="1889013" y="196532"/>
            <a:ext cx="12896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H</a:t>
            </a:r>
            <a:endParaRPr lang="pl-PL" sz="5400" dirty="0"/>
          </a:p>
        </p:txBody>
      </p:sp>
      <p:sp>
        <p:nvSpPr>
          <p:cNvPr id="9" name="pole tekstowe 8">
            <a:extLst>
              <a:ext uri="{FF2B5EF4-FFF2-40B4-BE49-F238E27FC236}">
                <a16:creationId xmlns:a16="http://schemas.microsoft.com/office/drawing/2014/main" id="{8F544017-4DA6-908C-8EC7-C1B9BD432044}"/>
              </a:ext>
            </a:extLst>
          </p:cNvPr>
          <p:cNvSpPr txBox="1"/>
          <p:nvPr/>
        </p:nvSpPr>
        <p:spPr>
          <a:xfrm>
            <a:off x="2280997" y="72874"/>
            <a:ext cx="18924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D</a:t>
            </a:r>
            <a:endParaRPr lang="pl-PL" sz="5400" dirty="0"/>
          </a:p>
        </p:txBody>
      </p:sp>
      <p:sp>
        <p:nvSpPr>
          <p:cNvPr id="10" name="pole tekstowe 9">
            <a:extLst>
              <a:ext uri="{FF2B5EF4-FFF2-40B4-BE49-F238E27FC236}">
                <a16:creationId xmlns:a16="http://schemas.microsoft.com/office/drawing/2014/main" id="{B3E6C9BB-9F70-B660-E025-64BAB79D29CC}"/>
              </a:ext>
            </a:extLst>
          </p:cNvPr>
          <p:cNvSpPr txBox="1"/>
          <p:nvPr/>
        </p:nvSpPr>
        <p:spPr>
          <a:xfrm>
            <a:off x="5731455" y="196532"/>
            <a:ext cx="3410909" cy="461665"/>
          </a:xfrm>
          <a:prstGeom prst="rect">
            <a:avLst/>
          </a:prstGeom>
          <a:noFill/>
        </p:spPr>
        <p:txBody>
          <a:bodyPr wrap="square">
            <a:spAutoFit/>
          </a:bodyPr>
          <a:lstStyle/>
          <a:p>
            <a:r>
              <a:rPr lang="pl-PL" sz="2400" b="1" dirty="0">
                <a:solidFill>
                  <a:schemeClr val="accent1"/>
                </a:solidFill>
                <a:latin typeface="Arial" panose="020B0604020202020204" pitchFamily="34" charset="0"/>
                <a:cs typeface="Arial" panose="020B0604020202020204" pitchFamily="34" charset="0"/>
              </a:rPr>
              <a:t>PRODUKT regionalny</a:t>
            </a:r>
            <a:endParaRPr lang="pl-PL" sz="2400" dirty="0">
              <a:solidFill>
                <a:schemeClr val="accent1"/>
              </a:solidFill>
              <a:latin typeface="Arial" panose="020B0604020202020204" pitchFamily="34" charset="0"/>
              <a:cs typeface="Arial" panose="020B0604020202020204" pitchFamily="34" charset="0"/>
            </a:endParaRPr>
          </a:p>
        </p:txBody>
      </p:sp>
      <p:sp>
        <p:nvSpPr>
          <p:cNvPr id="14" name="pole tekstowe 13">
            <a:extLst>
              <a:ext uri="{FF2B5EF4-FFF2-40B4-BE49-F238E27FC236}">
                <a16:creationId xmlns:a16="http://schemas.microsoft.com/office/drawing/2014/main" id="{18600642-9AB8-A30A-4EE2-3C7484340870}"/>
              </a:ext>
            </a:extLst>
          </p:cNvPr>
          <p:cNvSpPr txBox="1"/>
          <p:nvPr/>
        </p:nvSpPr>
        <p:spPr>
          <a:xfrm>
            <a:off x="3311834" y="682851"/>
            <a:ext cx="8642478" cy="874022"/>
          </a:xfrm>
          <a:prstGeom prst="rect">
            <a:avLst/>
          </a:prstGeom>
          <a:noFill/>
          <a:ln w="57150">
            <a:noFill/>
          </a:ln>
        </p:spPr>
        <p:txBody>
          <a:bodyPr wrap="square">
            <a:spAutoFit/>
          </a:bodyPr>
          <a:lstStyle/>
          <a:p>
            <a:pPr algn="ctr">
              <a:lnSpc>
                <a:spcPct val="150000"/>
              </a:lnSpc>
            </a:pPr>
            <a:r>
              <a:rPr lang="pl-PL" sz="1800" b="1" dirty="0">
                <a:latin typeface="Arial" panose="020B0604020202020204" pitchFamily="34" charset="0"/>
                <a:cs typeface="Arial" panose="020B0604020202020204" pitchFamily="34" charset="0"/>
              </a:rPr>
              <a:t>produkt tradycyjnie wytwarzany w danym regionie w oparciu o zasoby </a:t>
            </a:r>
            <a:br>
              <a:rPr lang="pl-PL" sz="1800" b="1" dirty="0">
                <a:latin typeface="Arial" panose="020B0604020202020204" pitchFamily="34" charset="0"/>
                <a:cs typeface="Arial" panose="020B0604020202020204" pitchFamily="34" charset="0"/>
              </a:rPr>
            </a:br>
            <a:r>
              <a:rPr lang="pl-PL" sz="1800" b="1" dirty="0">
                <a:latin typeface="Arial" panose="020B0604020202020204" pitchFamily="34" charset="0"/>
                <a:cs typeface="Arial" panose="020B0604020202020204" pitchFamily="34" charset="0"/>
              </a:rPr>
              <a:t>i dziedzictwo danego regionu i będący w ścisłym związku z jego tożsamością.</a:t>
            </a:r>
            <a:endParaRPr lang="pl-PL" b="1" dirty="0"/>
          </a:p>
        </p:txBody>
      </p:sp>
      <p:pic>
        <p:nvPicPr>
          <p:cNvPr id="22" name="Obraz 21">
            <a:extLst>
              <a:ext uri="{FF2B5EF4-FFF2-40B4-BE49-F238E27FC236}">
                <a16:creationId xmlns:a16="http://schemas.microsoft.com/office/drawing/2014/main" id="{07C1D53E-3014-95AC-6851-F40CCFD6A8FA}"/>
              </a:ext>
            </a:extLst>
          </p:cNvPr>
          <p:cNvPicPr>
            <a:picLocks noChangeAspect="1"/>
          </p:cNvPicPr>
          <p:nvPr/>
        </p:nvPicPr>
        <p:blipFill>
          <a:blip r:embed="rId4"/>
          <a:stretch>
            <a:fillRect/>
          </a:stretch>
        </p:blipFill>
        <p:spPr>
          <a:xfrm rot="3830700">
            <a:off x="2750225" y="2246559"/>
            <a:ext cx="3271523" cy="2872806"/>
          </a:xfrm>
          <a:prstGeom prst="ellipse">
            <a:avLst/>
          </a:prstGeom>
          <a:ln>
            <a:noFill/>
          </a:ln>
          <a:effectLst>
            <a:softEdge rad="112500"/>
          </a:effectLst>
        </p:spPr>
      </p:pic>
      <p:pic>
        <p:nvPicPr>
          <p:cNvPr id="24" name="Obraz 23">
            <a:extLst>
              <a:ext uri="{FF2B5EF4-FFF2-40B4-BE49-F238E27FC236}">
                <a16:creationId xmlns:a16="http://schemas.microsoft.com/office/drawing/2014/main" id="{E1F3776F-B18E-EE38-83BC-10C4FAABA81B}"/>
              </a:ext>
            </a:extLst>
          </p:cNvPr>
          <p:cNvPicPr>
            <a:picLocks noChangeAspect="1"/>
          </p:cNvPicPr>
          <p:nvPr/>
        </p:nvPicPr>
        <p:blipFill>
          <a:blip r:embed="rId5"/>
          <a:stretch>
            <a:fillRect/>
          </a:stretch>
        </p:blipFill>
        <p:spPr>
          <a:xfrm>
            <a:off x="276706" y="2737621"/>
            <a:ext cx="3224614" cy="2427564"/>
          </a:xfrm>
          <a:prstGeom prst="ellipse">
            <a:avLst/>
          </a:prstGeom>
          <a:ln>
            <a:noFill/>
          </a:ln>
          <a:effectLst>
            <a:softEdge rad="112500"/>
          </a:effectLst>
        </p:spPr>
      </p:pic>
      <p:pic>
        <p:nvPicPr>
          <p:cNvPr id="11" name="Obraz 10">
            <a:extLst>
              <a:ext uri="{FF2B5EF4-FFF2-40B4-BE49-F238E27FC236}">
                <a16:creationId xmlns:a16="http://schemas.microsoft.com/office/drawing/2014/main" id="{84A5085E-A2BC-E0C2-0B82-9C7976C4530F}"/>
              </a:ext>
            </a:extLst>
          </p:cNvPr>
          <p:cNvPicPr>
            <a:picLocks noChangeAspect="1"/>
          </p:cNvPicPr>
          <p:nvPr/>
        </p:nvPicPr>
        <p:blipFill>
          <a:blip r:embed="rId6"/>
          <a:stretch>
            <a:fillRect/>
          </a:stretch>
        </p:blipFill>
        <p:spPr>
          <a:xfrm>
            <a:off x="1658543" y="3951402"/>
            <a:ext cx="4069581" cy="1969151"/>
          </a:xfrm>
          <a:prstGeom prst="ellipse">
            <a:avLst/>
          </a:prstGeom>
          <a:ln>
            <a:noFill/>
          </a:ln>
          <a:effectLst>
            <a:softEdge rad="112500"/>
          </a:effectLst>
        </p:spPr>
      </p:pic>
      <p:pic>
        <p:nvPicPr>
          <p:cNvPr id="12" name="Obraz 11">
            <a:extLst>
              <a:ext uri="{FF2B5EF4-FFF2-40B4-BE49-F238E27FC236}">
                <a16:creationId xmlns:a16="http://schemas.microsoft.com/office/drawing/2014/main" id="{36F30843-30DC-5772-3D2D-22D99CED0158}"/>
              </a:ext>
            </a:extLst>
          </p:cNvPr>
          <p:cNvPicPr>
            <a:picLocks noChangeAspect="1"/>
          </p:cNvPicPr>
          <p:nvPr/>
        </p:nvPicPr>
        <p:blipFill>
          <a:blip r:embed="rId7"/>
          <a:stretch>
            <a:fillRect/>
          </a:stretch>
        </p:blipFill>
        <p:spPr>
          <a:xfrm>
            <a:off x="5151588" y="3700294"/>
            <a:ext cx="3641347" cy="2427564"/>
          </a:xfrm>
          <a:prstGeom prst="ellipse">
            <a:avLst/>
          </a:prstGeom>
          <a:ln>
            <a:noFill/>
          </a:ln>
          <a:effectLst>
            <a:softEdge rad="112500"/>
          </a:effectLst>
        </p:spPr>
      </p:pic>
      <p:pic>
        <p:nvPicPr>
          <p:cNvPr id="15" name="Obraz 14">
            <a:extLst>
              <a:ext uri="{FF2B5EF4-FFF2-40B4-BE49-F238E27FC236}">
                <a16:creationId xmlns:a16="http://schemas.microsoft.com/office/drawing/2014/main" id="{1D57428A-3A37-FD58-57C3-5F846CF0FAA1}"/>
              </a:ext>
            </a:extLst>
          </p:cNvPr>
          <p:cNvPicPr>
            <a:picLocks noChangeAspect="1"/>
          </p:cNvPicPr>
          <p:nvPr/>
        </p:nvPicPr>
        <p:blipFill>
          <a:blip r:embed="rId8"/>
          <a:stretch>
            <a:fillRect/>
          </a:stretch>
        </p:blipFill>
        <p:spPr>
          <a:xfrm>
            <a:off x="8124704" y="4365075"/>
            <a:ext cx="3153279" cy="1756827"/>
          </a:xfrm>
          <a:prstGeom prst="ellipse">
            <a:avLst/>
          </a:prstGeom>
          <a:ln>
            <a:noFill/>
          </a:ln>
          <a:effectLst>
            <a:softEdge rad="112500"/>
          </a:effectLst>
        </p:spPr>
      </p:pic>
      <p:pic>
        <p:nvPicPr>
          <p:cNvPr id="17" name="Obraz 16">
            <a:extLst>
              <a:ext uri="{FF2B5EF4-FFF2-40B4-BE49-F238E27FC236}">
                <a16:creationId xmlns:a16="http://schemas.microsoft.com/office/drawing/2014/main" id="{E8AEE1D2-11B6-69C2-047D-8B20F5FA3DF2}"/>
              </a:ext>
            </a:extLst>
          </p:cNvPr>
          <p:cNvPicPr>
            <a:picLocks noChangeAspect="1"/>
          </p:cNvPicPr>
          <p:nvPr/>
        </p:nvPicPr>
        <p:blipFill>
          <a:blip r:embed="rId9"/>
          <a:srcRect l="16956" t="5138" r="2774" b="6911"/>
          <a:stretch/>
        </p:blipFill>
        <p:spPr>
          <a:xfrm>
            <a:off x="8003253" y="2590345"/>
            <a:ext cx="3974957" cy="2722115"/>
          </a:xfrm>
          <a:prstGeom prst="ellipse">
            <a:avLst/>
          </a:prstGeom>
          <a:ln>
            <a:noFill/>
          </a:ln>
          <a:effectLst>
            <a:softEdge rad="112500"/>
          </a:effectLst>
        </p:spPr>
      </p:pic>
      <p:pic>
        <p:nvPicPr>
          <p:cNvPr id="18" name="Obraz 17">
            <a:extLst>
              <a:ext uri="{FF2B5EF4-FFF2-40B4-BE49-F238E27FC236}">
                <a16:creationId xmlns:a16="http://schemas.microsoft.com/office/drawing/2014/main" id="{0C3B3748-B69C-6FD2-033C-4C259C621CE5}"/>
              </a:ext>
            </a:extLst>
          </p:cNvPr>
          <p:cNvPicPr>
            <a:picLocks noChangeAspect="1"/>
          </p:cNvPicPr>
          <p:nvPr/>
        </p:nvPicPr>
        <p:blipFill>
          <a:blip r:embed="rId10"/>
          <a:srcRect t="14526" b="10734"/>
          <a:stretch/>
        </p:blipFill>
        <p:spPr>
          <a:xfrm>
            <a:off x="5623691" y="2118254"/>
            <a:ext cx="2660532" cy="1892395"/>
          </a:xfrm>
          <a:prstGeom prst="ellipse">
            <a:avLst/>
          </a:prstGeom>
          <a:ln>
            <a:noFill/>
          </a:ln>
          <a:effectLst>
            <a:softEdge rad="112500"/>
          </a:effectLst>
        </p:spPr>
      </p:pic>
    </p:spTree>
    <p:extLst>
      <p:ext uri="{BB962C8B-B14F-4D97-AF65-F5344CB8AC3E}">
        <p14:creationId xmlns:p14="http://schemas.microsoft.com/office/powerpoint/2010/main" val="2315406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D59B7-D739-0769-E129-27A8DF0D9BB4}"/>
            </a:ext>
          </a:extLst>
        </p:cNvPr>
        <p:cNvGrpSpPr/>
        <p:nvPr/>
      </p:nvGrpSpPr>
      <p:grpSpPr>
        <a:xfrm>
          <a:off x="0" y="0"/>
          <a:ext cx="0" cy="0"/>
          <a:chOff x="0" y="0"/>
          <a:chExt cx="0" cy="0"/>
        </a:xfrm>
      </p:grpSpPr>
      <p:sp>
        <p:nvSpPr>
          <p:cNvPr id="2" name="Podtytuł 4">
            <a:extLst>
              <a:ext uri="{FF2B5EF4-FFF2-40B4-BE49-F238E27FC236}">
                <a16:creationId xmlns:a16="http://schemas.microsoft.com/office/drawing/2014/main" id="{A980D407-41C7-EDFC-C501-E40D2515449D}"/>
              </a:ext>
            </a:extLst>
          </p:cNvPr>
          <p:cNvSpPr txBox="1">
            <a:spLocks/>
          </p:cNvSpPr>
          <p:nvPr/>
        </p:nvSpPr>
        <p:spPr>
          <a:xfrm>
            <a:off x="7210689" y="6121902"/>
            <a:ext cx="4981311" cy="977621"/>
          </a:xfrm>
          <a:prstGeom prst="rect">
            <a:avLst/>
          </a:prstGeom>
        </p:spPr>
        <p:txBody>
          <a:bodyPr vert="horz" lIns="91440" tIns="91440" rIns="91440" bIns="91440" rtlCol="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endParaRPr lang="pl-PL" sz="1100" dirty="0">
              <a:solidFill>
                <a:schemeClr val="bg1"/>
              </a:solidFill>
            </a:endParaRPr>
          </a:p>
        </p:txBody>
      </p:sp>
      <p:pic>
        <p:nvPicPr>
          <p:cNvPr id="3" name="Obraz 2">
            <a:extLst>
              <a:ext uri="{FF2B5EF4-FFF2-40B4-BE49-F238E27FC236}">
                <a16:creationId xmlns:a16="http://schemas.microsoft.com/office/drawing/2014/main" id="{1ECD210E-87CE-D545-37C6-9C3B715612A8}"/>
              </a:ext>
            </a:extLst>
          </p:cNvPr>
          <p:cNvPicPr>
            <a:picLocks noChangeAspect="1"/>
          </p:cNvPicPr>
          <p:nvPr/>
        </p:nvPicPr>
        <p:blipFill>
          <a:blip r:embed="rId2"/>
          <a:stretch>
            <a:fillRect/>
          </a:stretch>
        </p:blipFill>
        <p:spPr>
          <a:xfrm>
            <a:off x="126171" y="34033"/>
            <a:ext cx="1422810" cy="1357729"/>
          </a:xfrm>
          <a:prstGeom prst="ellipse">
            <a:avLst/>
          </a:prstGeom>
          <a:ln>
            <a:noFill/>
          </a:ln>
          <a:effectLst>
            <a:softEdge rad="112500"/>
          </a:effectLst>
        </p:spPr>
      </p:pic>
      <p:pic>
        <p:nvPicPr>
          <p:cNvPr id="5" name="Obraz 4">
            <a:extLst>
              <a:ext uri="{FF2B5EF4-FFF2-40B4-BE49-F238E27FC236}">
                <a16:creationId xmlns:a16="http://schemas.microsoft.com/office/drawing/2014/main" id="{37B24DA7-CDB3-1840-1632-D76CF02B38C4}"/>
              </a:ext>
            </a:extLst>
          </p:cNvPr>
          <p:cNvPicPr>
            <a:picLocks noChangeAspect="1"/>
          </p:cNvPicPr>
          <p:nvPr/>
        </p:nvPicPr>
        <p:blipFill>
          <a:blip r:embed="rId3">
            <a:duotone>
              <a:prstClr val="black"/>
              <a:schemeClr val="tx2">
                <a:tint val="45000"/>
                <a:satMod val="400000"/>
              </a:schemeClr>
            </a:duotone>
          </a:blip>
          <a:stretch>
            <a:fillRect/>
          </a:stretch>
        </p:blipFill>
        <p:spPr>
          <a:xfrm>
            <a:off x="1258781" y="807848"/>
            <a:ext cx="1943477" cy="624028"/>
          </a:xfrm>
          <a:prstGeom prst="rect">
            <a:avLst/>
          </a:prstGeom>
          <a:ln>
            <a:noFill/>
          </a:ln>
          <a:effectLst>
            <a:softEdge rad="112500"/>
          </a:effectLst>
        </p:spPr>
      </p:pic>
      <p:sp>
        <p:nvSpPr>
          <p:cNvPr id="6" name="Prostokąt 5">
            <a:extLst>
              <a:ext uri="{FF2B5EF4-FFF2-40B4-BE49-F238E27FC236}">
                <a16:creationId xmlns:a16="http://schemas.microsoft.com/office/drawing/2014/main" id="{83A18050-BC7D-5280-18A7-2DD6C2816441}"/>
              </a:ext>
            </a:extLst>
          </p:cNvPr>
          <p:cNvSpPr/>
          <p:nvPr/>
        </p:nvSpPr>
        <p:spPr>
          <a:xfrm>
            <a:off x="105847" y="1379892"/>
            <a:ext cx="1463457" cy="103969"/>
          </a:xfrm>
          <a:prstGeom prst="rect">
            <a:avLst/>
          </a:prstGeom>
          <a:solidFill>
            <a:srgbClr val="CBCBC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1297FD22-25BD-16EC-00D0-69D7F5682880}"/>
              </a:ext>
            </a:extLst>
          </p:cNvPr>
          <p:cNvSpPr txBox="1"/>
          <p:nvPr/>
        </p:nvSpPr>
        <p:spPr>
          <a:xfrm>
            <a:off x="1487227" y="72874"/>
            <a:ext cx="18924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R</a:t>
            </a:r>
            <a:endParaRPr lang="pl-PL" sz="5400" dirty="0"/>
          </a:p>
        </p:txBody>
      </p:sp>
      <p:sp>
        <p:nvSpPr>
          <p:cNvPr id="8" name="pole tekstowe 7">
            <a:extLst>
              <a:ext uri="{FF2B5EF4-FFF2-40B4-BE49-F238E27FC236}">
                <a16:creationId xmlns:a16="http://schemas.microsoft.com/office/drawing/2014/main" id="{D930C159-55BA-8805-B3C8-4C099C56938A}"/>
              </a:ext>
            </a:extLst>
          </p:cNvPr>
          <p:cNvSpPr txBox="1"/>
          <p:nvPr/>
        </p:nvSpPr>
        <p:spPr>
          <a:xfrm>
            <a:off x="1889013" y="196532"/>
            <a:ext cx="12896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H</a:t>
            </a:r>
            <a:endParaRPr lang="pl-PL" sz="5400" dirty="0"/>
          </a:p>
        </p:txBody>
      </p:sp>
      <p:sp>
        <p:nvSpPr>
          <p:cNvPr id="9" name="pole tekstowe 8">
            <a:extLst>
              <a:ext uri="{FF2B5EF4-FFF2-40B4-BE49-F238E27FC236}">
                <a16:creationId xmlns:a16="http://schemas.microsoft.com/office/drawing/2014/main" id="{ADF451C7-54DA-A663-0ACE-471263CBBD3B}"/>
              </a:ext>
            </a:extLst>
          </p:cNvPr>
          <p:cNvSpPr txBox="1"/>
          <p:nvPr/>
        </p:nvSpPr>
        <p:spPr>
          <a:xfrm>
            <a:off x="2280997" y="72874"/>
            <a:ext cx="18924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D</a:t>
            </a:r>
            <a:endParaRPr lang="pl-PL" sz="5400" dirty="0"/>
          </a:p>
        </p:txBody>
      </p:sp>
      <p:pic>
        <p:nvPicPr>
          <p:cNvPr id="11" name="Obraz 10">
            <a:extLst>
              <a:ext uri="{FF2B5EF4-FFF2-40B4-BE49-F238E27FC236}">
                <a16:creationId xmlns:a16="http://schemas.microsoft.com/office/drawing/2014/main" id="{76E9E768-8653-4877-CF65-2FF49556325A}"/>
              </a:ext>
            </a:extLst>
          </p:cNvPr>
          <p:cNvPicPr>
            <a:picLocks noChangeAspect="1"/>
          </p:cNvPicPr>
          <p:nvPr/>
        </p:nvPicPr>
        <p:blipFill>
          <a:blip r:embed="rId4"/>
          <a:stretch>
            <a:fillRect/>
          </a:stretch>
        </p:blipFill>
        <p:spPr>
          <a:xfrm>
            <a:off x="674808" y="1653225"/>
            <a:ext cx="3888506" cy="1881534"/>
          </a:xfrm>
          <a:prstGeom prst="ellipse">
            <a:avLst/>
          </a:prstGeom>
          <a:ln>
            <a:noFill/>
          </a:ln>
          <a:effectLst>
            <a:softEdge rad="112500"/>
          </a:effectLst>
        </p:spPr>
      </p:pic>
      <p:sp>
        <p:nvSpPr>
          <p:cNvPr id="12" name="pole tekstowe 11">
            <a:extLst>
              <a:ext uri="{FF2B5EF4-FFF2-40B4-BE49-F238E27FC236}">
                <a16:creationId xmlns:a16="http://schemas.microsoft.com/office/drawing/2014/main" id="{CABAFB1F-DC14-74CE-2086-C0B4452CC0D8}"/>
              </a:ext>
            </a:extLst>
          </p:cNvPr>
          <p:cNvSpPr txBox="1"/>
          <p:nvPr/>
        </p:nvSpPr>
        <p:spPr>
          <a:xfrm>
            <a:off x="4142647" y="117058"/>
            <a:ext cx="3753721" cy="461665"/>
          </a:xfrm>
          <a:prstGeom prst="rect">
            <a:avLst/>
          </a:prstGeom>
          <a:noFill/>
        </p:spPr>
        <p:txBody>
          <a:bodyPr wrap="square">
            <a:spAutoFit/>
          </a:bodyPr>
          <a:lstStyle/>
          <a:p>
            <a:r>
              <a:rPr lang="pl-PL" sz="2400" b="1" dirty="0">
                <a:solidFill>
                  <a:schemeClr val="accent1"/>
                </a:solidFill>
                <a:latin typeface="Arial" panose="020B0604020202020204" pitchFamily="34" charset="0"/>
                <a:cs typeface="Arial" panose="020B0604020202020204" pitchFamily="34" charset="0"/>
              </a:rPr>
              <a:t>PRODUKTY regionalne</a:t>
            </a:r>
            <a:endParaRPr lang="pl-PL" sz="2400" dirty="0">
              <a:solidFill>
                <a:schemeClr val="accent1"/>
              </a:solidFill>
              <a:latin typeface="Arial" panose="020B0604020202020204" pitchFamily="34" charset="0"/>
              <a:cs typeface="Arial" panose="020B0604020202020204" pitchFamily="34" charset="0"/>
            </a:endParaRPr>
          </a:p>
        </p:txBody>
      </p:sp>
      <p:sp>
        <p:nvSpPr>
          <p:cNvPr id="13" name="pole tekstowe 12">
            <a:extLst>
              <a:ext uri="{FF2B5EF4-FFF2-40B4-BE49-F238E27FC236}">
                <a16:creationId xmlns:a16="http://schemas.microsoft.com/office/drawing/2014/main" id="{6B66E386-BA53-0C43-B50E-1F20AF77BE47}"/>
              </a:ext>
            </a:extLst>
          </p:cNvPr>
          <p:cNvSpPr txBox="1"/>
          <p:nvPr/>
        </p:nvSpPr>
        <p:spPr>
          <a:xfrm>
            <a:off x="4563314" y="577015"/>
            <a:ext cx="3410909" cy="461665"/>
          </a:xfrm>
          <a:prstGeom prst="rect">
            <a:avLst/>
          </a:prstGeom>
          <a:noFill/>
        </p:spPr>
        <p:txBody>
          <a:bodyPr wrap="square">
            <a:spAutoFit/>
          </a:bodyPr>
          <a:lstStyle/>
          <a:p>
            <a:r>
              <a:rPr lang="pl-PL" sz="2400" b="1" dirty="0">
                <a:solidFill>
                  <a:schemeClr val="accent1"/>
                </a:solidFill>
                <a:latin typeface="Arial" panose="020B0604020202020204" pitchFamily="34" charset="0"/>
                <a:cs typeface="Arial" panose="020B0604020202020204" pitchFamily="34" charset="0"/>
              </a:rPr>
              <a:t>PODKARPACIE</a:t>
            </a:r>
            <a:endParaRPr lang="pl-PL" sz="2400" dirty="0">
              <a:solidFill>
                <a:schemeClr val="accent1"/>
              </a:solidFill>
              <a:latin typeface="Arial" panose="020B0604020202020204" pitchFamily="34" charset="0"/>
              <a:cs typeface="Arial" panose="020B0604020202020204" pitchFamily="34" charset="0"/>
            </a:endParaRPr>
          </a:p>
        </p:txBody>
      </p:sp>
      <p:sp>
        <p:nvSpPr>
          <p:cNvPr id="15" name="Prostokąt 14">
            <a:extLst>
              <a:ext uri="{FF2B5EF4-FFF2-40B4-BE49-F238E27FC236}">
                <a16:creationId xmlns:a16="http://schemas.microsoft.com/office/drawing/2014/main" id="{248FA901-703E-5B46-78CD-A21E902A8269}"/>
              </a:ext>
            </a:extLst>
          </p:cNvPr>
          <p:cNvSpPr/>
          <p:nvPr/>
        </p:nvSpPr>
        <p:spPr>
          <a:xfrm>
            <a:off x="5862111" y="3644278"/>
            <a:ext cx="6307354" cy="2277547"/>
          </a:xfrm>
          <a:prstGeom prst="rect">
            <a:avLst/>
          </a:prstGeom>
        </p:spPr>
        <p:txBody>
          <a:bodyPr wrap="square">
            <a:spAutoFit/>
          </a:bodyPr>
          <a:lstStyle/>
          <a:p>
            <a:pPr algn="just"/>
            <a:r>
              <a:rPr lang="pl-PL" sz="1600" b="1" dirty="0">
                <a:solidFill>
                  <a:schemeClr val="accent1"/>
                </a:solidFill>
                <a:latin typeface="Arial" panose="020B0604020202020204" pitchFamily="34" charset="0"/>
                <a:cs typeface="Arial" panose="020B0604020202020204" pitchFamily="34" charset="0"/>
              </a:rPr>
              <a:t>Podkarpacki miód spadziowy </a:t>
            </a:r>
            <a:r>
              <a:rPr lang="pl-PL" sz="1400" dirty="0">
                <a:latin typeface="Arial" panose="020B0604020202020204" pitchFamily="34" charset="0"/>
                <a:cs typeface="Arial" panose="020B0604020202020204" pitchFamily="34" charset="0"/>
              </a:rPr>
              <a:t>jest to miód płynny lub skrystalizowany pochodzący ze spadzi zebranej przez pszczoły z jodły pospolitej (</a:t>
            </a:r>
            <a:r>
              <a:rPr lang="pl-PL" sz="1400" dirty="0" err="1">
                <a:latin typeface="Arial" panose="020B0604020202020204" pitchFamily="34" charset="0"/>
                <a:cs typeface="Arial" panose="020B0604020202020204" pitchFamily="34" charset="0"/>
              </a:rPr>
              <a:t>Abies</a:t>
            </a:r>
            <a:r>
              <a:rPr lang="pl-PL" sz="1400" dirty="0">
                <a:latin typeface="Arial" panose="020B0604020202020204" pitchFamily="34" charset="0"/>
                <a:cs typeface="Arial" panose="020B0604020202020204" pitchFamily="34" charset="0"/>
              </a:rPr>
              <a:t> alba) z obszaru Podkarpacia. Miód może zawierać również spadź pochodzącą ze świerka i z sosny zwyczajnej, które również występują na tym obszarze. Miód przed skrystalizowaniem ma barwę ciemnobrązową z zielonkawymi refleksami aż do prawie czarnej,. Konsystencja miodu jest gęsta o dużej lepkości, a po krystalizacji, która przebiega wolno średnio i drobnoziarniście, przyjmuje kolor nieco jaśniejszy. W smaku jest delikatnie słodki o typowo żywicznym zapachu, przypominającym igliwie.</a:t>
            </a:r>
          </a:p>
          <a:p>
            <a:pPr algn="just"/>
            <a:endParaRPr lang="pl-PL" sz="1400" dirty="0">
              <a:latin typeface="Arial" panose="020B0604020202020204" pitchFamily="34" charset="0"/>
              <a:cs typeface="Arial" panose="020B0604020202020204" pitchFamily="34" charset="0"/>
            </a:endParaRPr>
          </a:p>
        </p:txBody>
      </p:sp>
      <p:pic>
        <p:nvPicPr>
          <p:cNvPr id="16" name="Obraz 15">
            <a:extLst>
              <a:ext uri="{FF2B5EF4-FFF2-40B4-BE49-F238E27FC236}">
                <a16:creationId xmlns:a16="http://schemas.microsoft.com/office/drawing/2014/main" id="{D5CC315E-CF4D-2269-5F1A-5BB5B7B320CA}"/>
              </a:ext>
            </a:extLst>
          </p:cNvPr>
          <p:cNvPicPr>
            <a:picLocks noChangeAspect="1"/>
          </p:cNvPicPr>
          <p:nvPr/>
        </p:nvPicPr>
        <p:blipFill>
          <a:blip r:embed="rId5"/>
          <a:stretch>
            <a:fillRect/>
          </a:stretch>
        </p:blipFill>
        <p:spPr>
          <a:xfrm>
            <a:off x="6996417" y="1151287"/>
            <a:ext cx="3744909" cy="2496605"/>
          </a:xfrm>
          <a:prstGeom prst="ellipse">
            <a:avLst/>
          </a:prstGeom>
          <a:ln>
            <a:noFill/>
          </a:ln>
          <a:effectLst>
            <a:softEdge rad="112500"/>
          </a:effectLst>
        </p:spPr>
      </p:pic>
      <p:sp>
        <p:nvSpPr>
          <p:cNvPr id="17" name="Prostokąt 16">
            <a:extLst>
              <a:ext uri="{FF2B5EF4-FFF2-40B4-BE49-F238E27FC236}">
                <a16:creationId xmlns:a16="http://schemas.microsoft.com/office/drawing/2014/main" id="{419EF750-BF82-C13E-6A97-80ACC7E4DB0F}"/>
              </a:ext>
            </a:extLst>
          </p:cNvPr>
          <p:cNvSpPr/>
          <p:nvPr/>
        </p:nvSpPr>
        <p:spPr>
          <a:xfrm>
            <a:off x="192947" y="3644278"/>
            <a:ext cx="5226342" cy="2492990"/>
          </a:xfrm>
          <a:prstGeom prst="rect">
            <a:avLst/>
          </a:prstGeom>
        </p:spPr>
        <p:txBody>
          <a:bodyPr wrap="square">
            <a:spAutoFit/>
          </a:bodyPr>
          <a:lstStyle/>
          <a:p>
            <a:pPr algn="just"/>
            <a:r>
              <a:rPr lang="pl-PL" sz="1400" dirty="0">
                <a:latin typeface="Arial" panose="020B0604020202020204" pitchFamily="34" charset="0"/>
                <a:cs typeface="Arial" panose="020B0604020202020204" pitchFamily="34" charset="0"/>
              </a:rPr>
              <a:t>Pod nazwą „</a:t>
            </a:r>
            <a:r>
              <a:rPr lang="pl-PL" sz="1600" b="1" dirty="0">
                <a:solidFill>
                  <a:schemeClr val="accent1"/>
                </a:solidFill>
                <a:latin typeface="Arial" panose="020B0604020202020204" pitchFamily="34" charset="0"/>
                <a:cs typeface="Arial" panose="020B0604020202020204" pitchFamily="34" charset="0"/>
              </a:rPr>
              <a:t>Fasola wrzawska</a:t>
            </a:r>
            <a:r>
              <a:rPr lang="pl-PL" sz="1400" dirty="0">
                <a:latin typeface="Arial" panose="020B0604020202020204" pitchFamily="34" charset="0"/>
                <a:cs typeface="Arial" panose="020B0604020202020204" pitchFamily="34" charset="0"/>
              </a:rPr>
              <a:t>” mogą być sprzedawane wyłącznie nasiona fasoli tycznej </a:t>
            </a:r>
            <a:r>
              <a:rPr lang="pl-PL" sz="1400" b="1" dirty="0">
                <a:latin typeface="Arial" panose="020B0604020202020204" pitchFamily="34" charset="0"/>
                <a:cs typeface="Arial" panose="020B0604020202020204" pitchFamily="34" charset="0"/>
              </a:rPr>
              <a:t>Piękny  Jaś</a:t>
            </a:r>
            <a:r>
              <a:rPr lang="pl-PL" sz="1400" dirty="0">
                <a:latin typeface="Arial" panose="020B0604020202020204" pitchFamily="34" charset="0"/>
                <a:cs typeface="Arial" panose="020B0604020202020204" pitchFamily="34" charset="0"/>
              </a:rPr>
              <a:t>, zaliczanej do fasoli wielokwiatowej (Phaseolus multiflorus). Jest to roślina jednoroczna, pnąca, tyczna, średnio plenna, dość późna. Odmiana uprawiana na tzw. suche ziarno. Ziarna fasoli muszą być bocznie spłaszczone o kształcie nerkowatym, muszą być czyste, całe, zdrowe, dojrzałe, dobrze wykształcone, suche </a:t>
            </a:r>
            <a:br>
              <a:rPr lang="pl-PL" sz="1400" dirty="0">
                <a:latin typeface="Arial" panose="020B0604020202020204" pitchFamily="34" charset="0"/>
                <a:cs typeface="Arial" panose="020B0604020202020204" pitchFamily="34" charset="0"/>
              </a:rPr>
            </a:br>
            <a:r>
              <a:rPr lang="pl-PL" sz="1400" dirty="0">
                <a:latin typeface="Arial" panose="020B0604020202020204" pitchFamily="34" charset="0"/>
                <a:cs typeface="Arial" panose="020B0604020202020204" pitchFamily="34" charset="0"/>
              </a:rPr>
              <a:t>i bez zanieczyszczeń. Nasiona mają błyszczącą okrywę nasienną o jednolitym białym zabarwieniu. Ziarna mają bardzo delikatny, łagodny i właściwy dla „Fasoli wrzawskiej” smak.</a:t>
            </a:r>
          </a:p>
          <a:p>
            <a:r>
              <a:rPr lang="pl-PL" sz="1400" dirty="0">
                <a:latin typeface="Arial" panose="020B0604020202020204" pitchFamily="34" charset="0"/>
                <a:cs typeface="Arial" panose="020B0604020202020204" pitchFamily="34" charset="0"/>
              </a:rPr>
              <a:t> </a:t>
            </a:r>
          </a:p>
        </p:txBody>
      </p:sp>
      <p:pic>
        <p:nvPicPr>
          <p:cNvPr id="19" name="Obraz 18">
            <a:extLst>
              <a:ext uri="{FF2B5EF4-FFF2-40B4-BE49-F238E27FC236}">
                <a16:creationId xmlns:a16="http://schemas.microsoft.com/office/drawing/2014/main" id="{474E681E-F7F6-028F-8714-F0FC85998868}"/>
              </a:ext>
            </a:extLst>
          </p:cNvPr>
          <p:cNvPicPr>
            <a:picLocks noChangeAspect="1"/>
          </p:cNvPicPr>
          <p:nvPr/>
        </p:nvPicPr>
        <p:blipFill>
          <a:blip r:embed="rId6"/>
          <a:stretch>
            <a:fillRect/>
          </a:stretch>
        </p:blipFill>
        <p:spPr>
          <a:xfrm>
            <a:off x="9701344" y="2294928"/>
            <a:ext cx="1249312" cy="1249312"/>
          </a:xfrm>
          <a:prstGeom prst="rect">
            <a:avLst/>
          </a:prstGeom>
        </p:spPr>
      </p:pic>
      <p:pic>
        <p:nvPicPr>
          <p:cNvPr id="20" name="Obraz 19">
            <a:extLst>
              <a:ext uri="{FF2B5EF4-FFF2-40B4-BE49-F238E27FC236}">
                <a16:creationId xmlns:a16="http://schemas.microsoft.com/office/drawing/2014/main" id="{0EF0F11D-398B-F8F3-AD09-F966F3302037}"/>
              </a:ext>
            </a:extLst>
          </p:cNvPr>
          <p:cNvPicPr>
            <a:picLocks noChangeAspect="1"/>
          </p:cNvPicPr>
          <p:nvPr/>
        </p:nvPicPr>
        <p:blipFill>
          <a:blip r:embed="rId6"/>
          <a:stretch>
            <a:fillRect/>
          </a:stretch>
        </p:blipFill>
        <p:spPr>
          <a:xfrm>
            <a:off x="126171" y="2342981"/>
            <a:ext cx="1249312" cy="1249312"/>
          </a:xfrm>
          <a:prstGeom prst="rect">
            <a:avLst/>
          </a:prstGeom>
        </p:spPr>
      </p:pic>
    </p:spTree>
    <p:extLst>
      <p:ext uri="{BB962C8B-B14F-4D97-AF65-F5344CB8AC3E}">
        <p14:creationId xmlns:p14="http://schemas.microsoft.com/office/powerpoint/2010/main" val="2104630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9E6C6-760D-35C6-034F-134729132253}"/>
            </a:ext>
          </a:extLst>
        </p:cNvPr>
        <p:cNvGrpSpPr/>
        <p:nvPr/>
      </p:nvGrpSpPr>
      <p:grpSpPr>
        <a:xfrm>
          <a:off x="0" y="0"/>
          <a:ext cx="0" cy="0"/>
          <a:chOff x="0" y="0"/>
          <a:chExt cx="0" cy="0"/>
        </a:xfrm>
      </p:grpSpPr>
      <p:sp>
        <p:nvSpPr>
          <p:cNvPr id="2" name="Podtytuł 4">
            <a:extLst>
              <a:ext uri="{FF2B5EF4-FFF2-40B4-BE49-F238E27FC236}">
                <a16:creationId xmlns:a16="http://schemas.microsoft.com/office/drawing/2014/main" id="{8E11B526-E444-721F-5F0B-0461F7118E62}"/>
              </a:ext>
            </a:extLst>
          </p:cNvPr>
          <p:cNvSpPr txBox="1">
            <a:spLocks/>
          </p:cNvSpPr>
          <p:nvPr/>
        </p:nvSpPr>
        <p:spPr>
          <a:xfrm>
            <a:off x="7210689" y="6121902"/>
            <a:ext cx="4981311" cy="977621"/>
          </a:xfrm>
          <a:prstGeom prst="rect">
            <a:avLst/>
          </a:prstGeom>
        </p:spPr>
        <p:txBody>
          <a:bodyPr vert="horz" lIns="91440" tIns="91440" rIns="91440" bIns="91440" rtlCol="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endParaRPr lang="pl-PL" sz="1100" dirty="0">
              <a:solidFill>
                <a:schemeClr val="bg1"/>
              </a:solidFill>
            </a:endParaRPr>
          </a:p>
        </p:txBody>
      </p:sp>
      <p:pic>
        <p:nvPicPr>
          <p:cNvPr id="3" name="Obraz 2">
            <a:extLst>
              <a:ext uri="{FF2B5EF4-FFF2-40B4-BE49-F238E27FC236}">
                <a16:creationId xmlns:a16="http://schemas.microsoft.com/office/drawing/2014/main" id="{D08A7B3A-521D-0192-5A53-5BBC1E4FEDF7}"/>
              </a:ext>
            </a:extLst>
          </p:cNvPr>
          <p:cNvPicPr>
            <a:picLocks noChangeAspect="1"/>
          </p:cNvPicPr>
          <p:nvPr/>
        </p:nvPicPr>
        <p:blipFill>
          <a:blip r:embed="rId2"/>
          <a:stretch>
            <a:fillRect/>
          </a:stretch>
        </p:blipFill>
        <p:spPr>
          <a:xfrm>
            <a:off x="126171" y="34033"/>
            <a:ext cx="1422810" cy="1357729"/>
          </a:xfrm>
          <a:prstGeom prst="ellipse">
            <a:avLst/>
          </a:prstGeom>
          <a:ln>
            <a:noFill/>
          </a:ln>
          <a:effectLst>
            <a:softEdge rad="112500"/>
          </a:effectLst>
        </p:spPr>
      </p:pic>
      <p:pic>
        <p:nvPicPr>
          <p:cNvPr id="5" name="Obraz 4">
            <a:extLst>
              <a:ext uri="{FF2B5EF4-FFF2-40B4-BE49-F238E27FC236}">
                <a16:creationId xmlns:a16="http://schemas.microsoft.com/office/drawing/2014/main" id="{FE31311D-C0D8-A597-44DB-1CAC349B29B3}"/>
              </a:ext>
            </a:extLst>
          </p:cNvPr>
          <p:cNvPicPr>
            <a:picLocks noChangeAspect="1"/>
          </p:cNvPicPr>
          <p:nvPr/>
        </p:nvPicPr>
        <p:blipFill>
          <a:blip r:embed="rId3">
            <a:duotone>
              <a:prstClr val="black"/>
              <a:schemeClr val="tx2">
                <a:tint val="45000"/>
                <a:satMod val="400000"/>
              </a:schemeClr>
            </a:duotone>
          </a:blip>
          <a:stretch>
            <a:fillRect/>
          </a:stretch>
        </p:blipFill>
        <p:spPr>
          <a:xfrm>
            <a:off x="1258781" y="807848"/>
            <a:ext cx="1943477" cy="624028"/>
          </a:xfrm>
          <a:prstGeom prst="rect">
            <a:avLst/>
          </a:prstGeom>
          <a:ln>
            <a:noFill/>
          </a:ln>
          <a:effectLst>
            <a:softEdge rad="112500"/>
          </a:effectLst>
        </p:spPr>
      </p:pic>
      <p:sp>
        <p:nvSpPr>
          <p:cNvPr id="6" name="Prostokąt 5">
            <a:extLst>
              <a:ext uri="{FF2B5EF4-FFF2-40B4-BE49-F238E27FC236}">
                <a16:creationId xmlns:a16="http://schemas.microsoft.com/office/drawing/2014/main" id="{56C06428-BA63-733D-491B-F023B0142CDA}"/>
              </a:ext>
            </a:extLst>
          </p:cNvPr>
          <p:cNvSpPr/>
          <p:nvPr/>
        </p:nvSpPr>
        <p:spPr>
          <a:xfrm>
            <a:off x="105847" y="1379892"/>
            <a:ext cx="1463457" cy="103969"/>
          </a:xfrm>
          <a:prstGeom prst="rect">
            <a:avLst/>
          </a:prstGeom>
          <a:solidFill>
            <a:srgbClr val="CBCBC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13BA450F-7F74-085B-0C0A-5AB64AD2AF2B}"/>
              </a:ext>
            </a:extLst>
          </p:cNvPr>
          <p:cNvSpPr txBox="1"/>
          <p:nvPr/>
        </p:nvSpPr>
        <p:spPr>
          <a:xfrm>
            <a:off x="1487227" y="72874"/>
            <a:ext cx="18924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R</a:t>
            </a:r>
            <a:endParaRPr lang="pl-PL" sz="5400" dirty="0"/>
          </a:p>
        </p:txBody>
      </p:sp>
      <p:sp>
        <p:nvSpPr>
          <p:cNvPr id="8" name="pole tekstowe 7">
            <a:extLst>
              <a:ext uri="{FF2B5EF4-FFF2-40B4-BE49-F238E27FC236}">
                <a16:creationId xmlns:a16="http://schemas.microsoft.com/office/drawing/2014/main" id="{4C006970-CC62-0BF7-F3BB-44A746301331}"/>
              </a:ext>
            </a:extLst>
          </p:cNvPr>
          <p:cNvSpPr txBox="1"/>
          <p:nvPr/>
        </p:nvSpPr>
        <p:spPr>
          <a:xfrm>
            <a:off x="1889013" y="196532"/>
            <a:ext cx="12896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H</a:t>
            </a:r>
            <a:endParaRPr lang="pl-PL" sz="5400" dirty="0"/>
          </a:p>
        </p:txBody>
      </p:sp>
      <p:sp>
        <p:nvSpPr>
          <p:cNvPr id="9" name="pole tekstowe 8">
            <a:extLst>
              <a:ext uri="{FF2B5EF4-FFF2-40B4-BE49-F238E27FC236}">
                <a16:creationId xmlns:a16="http://schemas.microsoft.com/office/drawing/2014/main" id="{B4C039DD-CC57-B489-E933-CB6787C70207}"/>
              </a:ext>
            </a:extLst>
          </p:cNvPr>
          <p:cNvSpPr txBox="1"/>
          <p:nvPr/>
        </p:nvSpPr>
        <p:spPr>
          <a:xfrm>
            <a:off x="2280997" y="72874"/>
            <a:ext cx="18924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D</a:t>
            </a:r>
            <a:endParaRPr lang="pl-PL" sz="5400" dirty="0"/>
          </a:p>
        </p:txBody>
      </p:sp>
      <p:pic>
        <p:nvPicPr>
          <p:cNvPr id="22" name="Obraz 21">
            <a:extLst>
              <a:ext uri="{FF2B5EF4-FFF2-40B4-BE49-F238E27FC236}">
                <a16:creationId xmlns:a16="http://schemas.microsoft.com/office/drawing/2014/main" id="{8D3AD3C3-1037-384F-D29A-EC407BFEAD00}"/>
              </a:ext>
            </a:extLst>
          </p:cNvPr>
          <p:cNvPicPr>
            <a:picLocks noChangeAspect="1"/>
          </p:cNvPicPr>
          <p:nvPr/>
        </p:nvPicPr>
        <p:blipFill>
          <a:blip r:embed="rId4"/>
          <a:stretch>
            <a:fillRect/>
          </a:stretch>
        </p:blipFill>
        <p:spPr>
          <a:xfrm rot="3830700">
            <a:off x="5355578" y="1384641"/>
            <a:ext cx="1976902" cy="1735967"/>
          </a:xfrm>
          <a:prstGeom prst="ellipse">
            <a:avLst/>
          </a:prstGeom>
          <a:ln>
            <a:noFill/>
          </a:ln>
          <a:effectLst>
            <a:softEdge rad="112500"/>
          </a:effectLst>
        </p:spPr>
      </p:pic>
      <p:sp>
        <p:nvSpPr>
          <p:cNvPr id="30" name="pole tekstowe 29">
            <a:extLst>
              <a:ext uri="{FF2B5EF4-FFF2-40B4-BE49-F238E27FC236}">
                <a16:creationId xmlns:a16="http://schemas.microsoft.com/office/drawing/2014/main" id="{57BEB8C3-10DC-E775-5A8C-1FD6C122FF5A}"/>
              </a:ext>
            </a:extLst>
          </p:cNvPr>
          <p:cNvSpPr txBox="1"/>
          <p:nvPr/>
        </p:nvSpPr>
        <p:spPr>
          <a:xfrm>
            <a:off x="3918927" y="3514141"/>
            <a:ext cx="3429684" cy="2062103"/>
          </a:xfrm>
          <a:prstGeom prst="rect">
            <a:avLst/>
          </a:prstGeom>
          <a:noFill/>
        </p:spPr>
        <p:txBody>
          <a:bodyPr wrap="square">
            <a:spAutoFit/>
          </a:bodyPr>
          <a:lstStyle/>
          <a:p>
            <a:pPr algn="ctr"/>
            <a:r>
              <a:rPr lang="pl-PL" sz="1600" b="1" dirty="0">
                <a:solidFill>
                  <a:schemeClr val="accent1"/>
                </a:solidFill>
                <a:latin typeface="Arial" panose="020B0604020202020204" pitchFamily="34" charset="0"/>
                <a:cs typeface="Arial" panose="020B0604020202020204" pitchFamily="34" charset="0"/>
              </a:rPr>
              <a:t>Oscypek</a:t>
            </a:r>
            <a:r>
              <a:rPr lang="pl-PL" sz="1600" dirty="0">
                <a:latin typeface="Arial" panose="020B0604020202020204" pitchFamily="34" charset="0"/>
                <a:cs typeface="Arial" panose="020B0604020202020204" pitchFamily="34" charset="0"/>
              </a:rPr>
              <a:t>, </a:t>
            </a:r>
            <a:r>
              <a:rPr lang="pl-PL" sz="1400" i="1" dirty="0">
                <a:latin typeface="Arial" panose="020B0604020202020204" pitchFamily="34" charset="0"/>
                <a:cs typeface="Arial" panose="020B0604020202020204" pitchFamily="34" charset="0"/>
              </a:rPr>
              <a:t>oszczypek </a:t>
            </a:r>
            <a:r>
              <a:rPr lang="pl-PL" sz="1400" dirty="0">
                <a:latin typeface="Arial" panose="020B0604020202020204" pitchFamily="34" charset="0"/>
                <a:cs typeface="Arial" panose="020B0604020202020204" pitchFamily="34" charset="0"/>
              </a:rPr>
              <a:t>– twardy, wędzony ser, przygotowywany z mleka owczego, charakterystyczny dla polskich gór, szczególnie Podhala. Od 14 lutego 2008 góralskie oscypki są drugim</a:t>
            </a:r>
            <a:r>
              <a:rPr lang="pl-PL" sz="1400" baseline="30000" dirty="0">
                <a:latin typeface="Arial" panose="020B0604020202020204" pitchFamily="34" charset="0"/>
                <a:cs typeface="Arial" panose="020B0604020202020204" pitchFamily="34" charset="0"/>
              </a:rPr>
              <a:t> </a:t>
            </a:r>
            <a:r>
              <a:rPr lang="pl-PL" sz="1400" dirty="0">
                <a:latin typeface="Arial" panose="020B0604020202020204" pitchFamily="34" charset="0"/>
                <a:cs typeface="Arial" panose="020B0604020202020204" pitchFamily="34" charset="0"/>
              </a:rPr>
              <a:t>(po bryndzy podhalańskiej) polskim produktem regionalnym chronionym przez prawo unijne – uzyskały status </a:t>
            </a:r>
            <a:r>
              <a:rPr lang="pl-PL" sz="1400" dirty="0">
                <a:solidFill>
                  <a:schemeClr val="accent1"/>
                </a:solidFill>
                <a:latin typeface="Arial" panose="020B0604020202020204" pitchFamily="34" charset="0"/>
                <a:cs typeface="Arial" panose="020B0604020202020204" pitchFamily="34" charset="0"/>
              </a:rPr>
              <a:t>Chronionej Nazwy Pochodzenia (PDO).</a:t>
            </a:r>
            <a:endParaRPr lang="pl-PL" sz="1600" dirty="0">
              <a:solidFill>
                <a:schemeClr val="accent1"/>
              </a:solidFill>
              <a:latin typeface="Arial" panose="020B0604020202020204" pitchFamily="34" charset="0"/>
              <a:cs typeface="Arial" panose="020B0604020202020204" pitchFamily="34" charset="0"/>
            </a:endParaRPr>
          </a:p>
        </p:txBody>
      </p:sp>
      <p:sp>
        <p:nvSpPr>
          <p:cNvPr id="31" name="pole tekstowe 30">
            <a:extLst>
              <a:ext uri="{FF2B5EF4-FFF2-40B4-BE49-F238E27FC236}">
                <a16:creationId xmlns:a16="http://schemas.microsoft.com/office/drawing/2014/main" id="{EE126E79-71E0-7342-12BF-C6C8CFAFDA5B}"/>
              </a:ext>
            </a:extLst>
          </p:cNvPr>
          <p:cNvSpPr txBox="1"/>
          <p:nvPr/>
        </p:nvSpPr>
        <p:spPr>
          <a:xfrm>
            <a:off x="4142647" y="117058"/>
            <a:ext cx="3753721" cy="461665"/>
          </a:xfrm>
          <a:prstGeom prst="rect">
            <a:avLst/>
          </a:prstGeom>
          <a:noFill/>
        </p:spPr>
        <p:txBody>
          <a:bodyPr wrap="square">
            <a:spAutoFit/>
          </a:bodyPr>
          <a:lstStyle/>
          <a:p>
            <a:r>
              <a:rPr lang="pl-PL" sz="2400" b="1" dirty="0">
                <a:solidFill>
                  <a:schemeClr val="accent1"/>
                </a:solidFill>
                <a:latin typeface="Arial" panose="020B0604020202020204" pitchFamily="34" charset="0"/>
                <a:cs typeface="Arial" panose="020B0604020202020204" pitchFamily="34" charset="0"/>
              </a:rPr>
              <a:t>PRODUKTY regionalne</a:t>
            </a:r>
            <a:endParaRPr lang="pl-PL" sz="2400" dirty="0">
              <a:solidFill>
                <a:schemeClr val="accent1"/>
              </a:solidFill>
              <a:latin typeface="Arial" panose="020B0604020202020204" pitchFamily="34" charset="0"/>
              <a:cs typeface="Arial" panose="020B0604020202020204" pitchFamily="34" charset="0"/>
            </a:endParaRPr>
          </a:p>
        </p:txBody>
      </p:sp>
      <p:sp>
        <p:nvSpPr>
          <p:cNvPr id="10" name="pole tekstowe 9">
            <a:extLst>
              <a:ext uri="{FF2B5EF4-FFF2-40B4-BE49-F238E27FC236}">
                <a16:creationId xmlns:a16="http://schemas.microsoft.com/office/drawing/2014/main" id="{38F917A3-22FA-2CE8-9AAB-BE6165BD3432}"/>
              </a:ext>
            </a:extLst>
          </p:cNvPr>
          <p:cNvSpPr txBox="1"/>
          <p:nvPr/>
        </p:nvSpPr>
        <p:spPr>
          <a:xfrm>
            <a:off x="7309878" y="2583567"/>
            <a:ext cx="4933372" cy="984885"/>
          </a:xfrm>
          <a:prstGeom prst="rect">
            <a:avLst/>
          </a:prstGeom>
          <a:noFill/>
        </p:spPr>
        <p:txBody>
          <a:bodyPr wrap="square">
            <a:spAutoFit/>
          </a:bodyPr>
          <a:lstStyle/>
          <a:p>
            <a:pPr algn="ctr"/>
            <a:r>
              <a:rPr lang="pl-PL" sz="1600" b="1" dirty="0">
                <a:solidFill>
                  <a:schemeClr val="accent1"/>
                </a:solidFill>
                <a:latin typeface="Arial" panose="020B0604020202020204" pitchFamily="34" charset="0"/>
                <a:cs typeface="Arial" panose="020B0604020202020204" pitchFamily="34" charset="0"/>
              </a:rPr>
              <a:t>Kiełbasa </a:t>
            </a:r>
            <a:r>
              <a:rPr lang="pl-PL" sz="1600" b="1" dirty="0" err="1">
                <a:solidFill>
                  <a:schemeClr val="accent1"/>
                </a:solidFill>
                <a:latin typeface="Arial" panose="020B0604020202020204" pitchFamily="34" charset="0"/>
                <a:cs typeface="Arial" panose="020B0604020202020204" pitchFamily="34" charset="0"/>
              </a:rPr>
              <a:t>lisiecka</a:t>
            </a:r>
            <a:r>
              <a:rPr lang="pl-PL" sz="1400" dirty="0">
                <a:solidFill>
                  <a:schemeClr val="accent1"/>
                </a:solidFill>
                <a:latin typeface="Arial" panose="020B0604020202020204" pitchFamily="34" charset="0"/>
                <a:cs typeface="Arial" panose="020B0604020202020204" pitchFamily="34" charset="0"/>
              </a:rPr>
              <a:t> </a:t>
            </a:r>
            <a:r>
              <a:rPr lang="pl-PL" sz="1400" dirty="0">
                <a:latin typeface="Arial" panose="020B0604020202020204" pitchFamily="34" charset="0"/>
                <a:cs typeface="Arial" panose="020B0604020202020204" pitchFamily="34" charset="0"/>
              </a:rPr>
              <a:t>– tradycyjna wędzona kiełbasa wieprzowa, wytwarzana w gminach Liszki i Czernichów </a:t>
            </a:r>
            <a:br>
              <a:rPr lang="pl-PL" sz="1400" dirty="0">
                <a:latin typeface="Arial" panose="020B0604020202020204" pitchFamily="34" charset="0"/>
                <a:cs typeface="Arial" panose="020B0604020202020204" pitchFamily="34" charset="0"/>
              </a:rPr>
            </a:br>
            <a:r>
              <a:rPr lang="pl-PL" sz="1400" dirty="0">
                <a:latin typeface="Arial" panose="020B0604020202020204" pitchFamily="34" charset="0"/>
                <a:cs typeface="Arial" panose="020B0604020202020204" pitchFamily="34" charset="0"/>
              </a:rPr>
              <a:t>w województwie małopolskim. Jest produktem o chronionym oznaczeniu geograficznym w Unii Europejskiej. </a:t>
            </a:r>
            <a:endParaRPr lang="pl-PL" sz="1600" dirty="0">
              <a:latin typeface="Arial" panose="020B0604020202020204" pitchFamily="34" charset="0"/>
              <a:cs typeface="Arial" panose="020B0604020202020204" pitchFamily="34" charset="0"/>
            </a:endParaRPr>
          </a:p>
        </p:txBody>
      </p:sp>
      <p:pic>
        <p:nvPicPr>
          <p:cNvPr id="11" name="Obraz 10">
            <a:extLst>
              <a:ext uri="{FF2B5EF4-FFF2-40B4-BE49-F238E27FC236}">
                <a16:creationId xmlns:a16="http://schemas.microsoft.com/office/drawing/2014/main" id="{9A44B5C6-FEE8-1888-80A2-9956DACFD1C6}"/>
              </a:ext>
            </a:extLst>
          </p:cNvPr>
          <p:cNvPicPr>
            <a:picLocks noChangeAspect="1"/>
          </p:cNvPicPr>
          <p:nvPr/>
        </p:nvPicPr>
        <p:blipFill>
          <a:blip r:embed="rId5"/>
          <a:stretch>
            <a:fillRect/>
          </a:stretch>
        </p:blipFill>
        <p:spPr>
          <a:xfrm rot="941764">
            <a:off x="8447247" y="152995"/>
            <a:ext cx="3761664" cy="2095784"/>
          </a:xfrm>
          <a:prstGeom prst="ellipse">
            <a:avLst/>
          </a:prstGeom>
          <a:ln>
            <a:noFill/>
          </a:ln>
          <a:effectLst>
            <a:softEdge rad="112500"/>
          </a:effectLst>
        </p:spPr>
      </p:pic>
      <p:pic>
        <p:nvPicPr>
          <p:cNvPr id="14" name="Obraz 13">
            <a:extLst>
              <a:ext uri="{FF2B5EF4-FFF2-40B4-BE49-F238E27FC236}">
                <a16:creationId xmlns:a16="http://schemas.microsoft.com/office/drawing/2014/main" id="{3B5B0CB2-5DB6-3EE9-D13A-D8E30935ED2F}"/>
              </a:ext>
            </a:extLst>
          </p:cNvPr>
          <p:cNvPicPr>
            <a:picLocks noChangeAspect="1"/>
          </p:cNvPicPr>
          <p:nvPr/>
        </p:nvPicPr>
        <p:blipFill>
          <a:blip r:embed="rId6"/>
          <a:srcRect l="25419" t="21570"/>
          <a:stretch/>
        </p:blipFill>
        <p:spPr>
          <a:xfrm>
            <a:off x="8084056" y="884496"/>
            <a:ext cx="1943477" cy="1418702"/>
          </a:xfrm>
          <a:prstGeom prst="ellipse">
            <a:avLst/>
          </a:prstGeom>
          <a:ln>
            <a:noFill/>
          </a:ln>
          <a:effectLst>
            <a:softEdge rad="112500"/>
          </a:effectLst>
        </p:spPr>
      </p:pic>
      <p:sp>
        <p:nvSpPr>
          <p:cNvPr id="16" name="pole tekstowe 15">
            <a:extLst>
              <a:ext uri="{FF2B5EF4-FFF2-40B4-BE49-F238E27FC236}">
                <a16:creationId xmlns:a16="http://schemas.microsoft.com/office/drawing/2014/main" id="{7D1F5959-D8C6-80BB-F2E0-E2B3F5FA35E4}"/>
              </a:ext>
            </a:extLst>
          </p:cNvPr>
          <p:cNvSpPr txBox="1"/>
          <p:nvPr/>
        </p:nvSpPr>
        <p:spPr>
          <a:xfrm>
            <a:off x="4654220" y="554973"/>
            <a:ext cx="3410909" cy="461665"/>
          </a:xfrm>
          <a:prstGeom prst="rect">
            <a:avLst/>
          </a:prstGeom>
          <a:noFill/>
        </p:spPr>
        <p:txBody>
          <a:bodyPr wrap="square">
            <a:spAutoFit/>
          </a:bodyPr>
          <a:lstStyle/>
          <a:p>
            <a:r>
              <a:rPr lang="pl-PL" sz="2400" b="1" dirty="0">
                <a:solidFill>
                  <a:schemeClr val="accent1"/>
                </a:solidFill>
                <a:latin typeface="Arial" panose="020B0604020202020204" pitchFamily="34" charset="0"/>
                <a:cs typeface="Arial" panose="020B0604020202020204" pitchFamily="34" charset="0"/>
              </a:rPr>
              <a:t>MAŁOPOLSKIE</a:t>
            </a:r>
            <a:endParaRPr lang="pl-PL" sz="2400" dirty="0">
              <a:solidFill>
                <a:schemeClr val="accent1"/>
              </a:solidFill>
              <a:latin typeface="Arial" panose="020B0604020202020204" pitchFamily="34" charset="0"/>
              <a:cs typeface="Arial" panose="020B0604020202020204" pitchFamily="34" charset="0"/>
            </a:endParaRPr>
          </a:p>
        </p:txBody>
      </p:sp>
      <p:pic>
        <p:nvPicPr>
          <p:cNvPr id="18" name="Obraz 17">
            <a:extLst>
              <a:ext uri="{FF2B5EF4-FFF2-40B4-BE49-F238E27FC236}">
                <a16:creationId xmlns:a16="http://schemas.microsoft.com/office/drawing/2014/main" id="{3E22AF4F-8311-B06B-2617-F3A85E907038}"/>
              </a:ext>
            </a:extLst>
          </p:cNvPr>
          <p:cNvPicPr>
            <a:picLocks noChangeAspect="1"/>
          </p:cNvPicPr>
          <p:nvPr/>
        </p:nvPicPr>
        <p:blipFill>
          <a:blip r:embed="rId7"/>
          <a:stretch>
            <a:fillRect/>
          </a:stretch>
        </p:blipFill>
        <p:spPr>
          <a:xfrm>
            <a:off x="3631523" y="1225523"/>
            <a:ext cx="2621094" cy="2014228"/>
          </a:xfrm>
          <a:prstGeom prst="ellipse">
            <a:avLst/>
          </a:prstGeom>
          <a:ln>
            <a:noFill/>
          </a:ln>
          <a:effectLst>
            <a:softEdge rad="112500"/>
          </a:effectLst>
        </p:spPr>
      </p:pic>
      <p:pic>
        <p:nvPicPr>
          <p:cNvPr id="19" name="Obraz 18">
            <a:extLst>
              <a:ext uri="{FF2B5EF4-FFF2-40B4-BE49-F238E27FC236}">
                <a16:creationId xmlns:a16="http://schemas.microsoft.com/office/drawing/2014/main" id="{CF34E52B-DC4A-0187-B489-45124F5974F2}"/>
              </a:ext>
            </a:extLst>
          </p:cNvPr>
          <p:cNvPicPr>
            <a:picLocks noChangeAspect="1"/>
          </p:cNvPicPr>
          <p:nvPr/>
        </p:nvPicPr>
        <p:blipFill>
          <a:blip r:embed="rId8"/>
          <a:stretch>
            <a:fillRect/>
          </a:stretch>
        </p:blipFill>
        <p:spPr>
          <a:xfrm>
            <a:off x="9421412" y="1516209"/>
            <a:ext cx="1202325" cy="1202325"/>
          </a:xfrm>
          <a:prstGeom prst="rect">
            <a:avLst/>
          </a:prstGeom>
        </p:spPr>
      </p:pic>
      <p:pic>
        <p:nvPicPr>
          <p:cNvPr id="20" name="Obraz 19">
            <a:extLst>
              <a:ext uri="{FF2B5EF4-FFF2-40B4-BE49-F238E27FC236}">
                <a16:creationId xmlns:a16="http://schemas.microsoft.com/office/drawing/2014/main" id="{3AB33CAE-164B-B3F2-72EA-18FBEC085441}"/>
              </a:ext>
            </a:extLst>
          </p:cNvPr>
          <p:cNvPicPr>
            <a:picLocks noChangeAspect="1"/>
          </p:cNvPicPr>
          <p:nvPr/>
        </p:nvPicPr>
        <p:blipFill>
          <a:blip r:embed="rId9"/>
          <a:stretch>
            <a:fillRect/>
          </a:stretch>
        </p:blipFill>
        <p:spPr>
          <a:xfrm>
            <a:off x="-35779" y="1736450"/>
            <a:ext cx="2280016" cy="1710011"/>
          </a:xfrm>
          <a:prstGeom prst="ellipse">
            <a:avLst/>
          </a:prstGeom>
          <a:ln>
            <a:noFill/>
          </a:ln>
          <a:effectLst>
            <a:softEdge rad="112500"/>
          </a:effectLst>
        </p:spPr>
      </p:pic>
      <p:pic>
        <p:nvPicPr>
          <p:cNvPr id="23" name="Obraz 22">
            <a:extLst>
              <a:ext uri="{FF2B5EF4-FFF2-40B4-BE49-F238E27FC236}">
                <a16:creationId xmlns:a16="http://schemas.microsoft.com/office/drawing/2014/main" id="{3217AA7E-AE0D-9B5D-FA3F-548D660FFC8B}"/>
              </a:ext>
            </a:extLst>
          </p:cNvPr>
          <p:cNvPicPr>
            <a:picLocks noChangeAspect="1"/>
          </p:cNvPicPr>
          <p:nvPr/>
        </p:nvPicPr>
        <p:blipFill>
          <a:blip r:embed="rId10"/>
          <a:srcRect t="14526" b="10734"/>
          <a:stretch/>
        </p:blipFill>
        <p:spPr>
          <a:xfrm>
            <a:off x="873539" y="2165577"/>
            <a:ext cx="2660532" cy="1892395"/>
          </a:xfrm>
          <a:prstGeom prst="ellipse">
            <a:avLst/>
          </a:prstGeom>
          <a:ln>
            <a:noFill/>
          </a:ln>
          <a:effectLst>
            <a:softEdge rad="112500"/>
          </a:effectLst>
        </p:spPr>
      </p:pic>
      <p:sp>
        <p:nvSpPr>
          <p:cNvPr id="26" name="pole tekstowe 25">
            <a:extLst>
              <a:ext uri="{FF2B5EF4-FFF2-40B4-BE49-F238E27FC236}">
                <a16:creationId xmlns:a16="http://schemas.microsoft.com/office/drawing/2014/main" id="{9BEC9870-437E-A81C-BA38-EFEF4D2BAF53}"/>
              </a:ext>
            </a:extLst>
          </p:cNvPr>
          <p:cNvSpPr txBox="1"/>
          <p:nvPr/>
        </p:nvSpPr>
        <p:spPr>
          <a:xfrm>
            <a:off x="-47997" y="4028562"/>
            <a:ext cx="3874020" cy="1846659"/>
          </a:xfrm>
          <a:prstGeom prst="rect">
            <a:avLst/>
          </a:prstGeom>
          <a:noFill/>
        </p:spPr>
        <p:txBody>
          <a:bodyPr wrap="square">
            <a:spAutoFit/>
          </a:bodyPr>
          <a:lstStyle/>
          <a:p>
            <a:pPr algn="ctr"/>
            <a:r>
              <a:rPr lang="pl-PL" sz="1600" b="1" dirty="0">
                <a:solidFill>
                  <a:schemeClr val="accent1"/>
                </a:solidFill>
                <a:latin typeface="Arial" panose="020B0604020202020204" pitchFamily="34" charset="0"/>
                <a:cs typeface="Arial" panose="020B0604020202020204" pitchFamily="34" charset="0"/>
              </a:rPr>
              <a:t>Bryndza podhalańska</a:t>
            </a:r>
            <a:r>
              <a:rPr lang="pl-PL" sz="1600" dirty="0">
                <a:solidFill>
                  <a:schemeClr val="accent1"/>
                </a:solidFill>
                <a:latin typeface="Arial" panose="020B0604020202020204" pitchFamily="34" charset="0"/>
                <a:cs typeface="Arial" panose="020B0604020202020204" pitchFamily="34" charset="0"/>
              </a:rPr>
              <a:t> </a:t>
            </a:r>
            <a:r>
              <a:rPr lang="pl-PL" sz="1400" dirty="0">
                <a:latin typeface="Arial" panose="020B0604020202020204" pitchFamily="34" charset="0"/>
                <a:cs typeface="Arial" panose="020B0604020202020204" pitchFamily="34" charset="0"/>
              </a:rPr>
              <a:t>(</a:t>
            </a:r>
            <a:r>
              <a:rPr lang="pl-PL" sz="1400" i="1" dirty="0">
                <a:latin typeface="Arial" panose="020B0604020202020204" pitchFamily="34" charset="0"/>
                <a:cs typeface="Arial" panose="020B0604020202020204" pitchFamily="34" charset="0"/>
              </a:rPr>
              <a:t>owczy twaróg</a:t>
            </a:r>
            <a:r>
              <a:rPr lang="pl-PL" sz="1400" dirty="0">
                <a:latin typeface="Arial" panose="020B0604020202020204" pitchFamily="34" charset="0"/>
                <a:cs typeface="Arial" panose="020B0604020202020204" pitchFamily="34" charset="0"/>
              </a:rPr>
              <a:t>) – miękki ser podpuszczkowy z mleka owczego; tradycyjny wyrób spożywczy wyrabiany na Podhalu. </a:t>
            </a:r>
          </a:p>
          <a:p>
            <a:pPr algn="ctr"/>
            <a:r>
              <a:rPr lang="pl-PL" sz="1400" dirty="0">
                <a:latin typeface="Arial" panose="020B0604020202020204" pitchFamily="34" charset="0"/>
                <a:cs typeface="Arial" panose="020B0604020202020204" pitchFamily="34" charset="0"/>
              </a:rPr>
              <a:t>Bryndza podhalańska jest pierwszym polskim produktem spożywczym, który został zarejestrowany jako regionalny przez Komisję Europejską. </a:t>
            </a:r>
          </a:p>
        </p:txBody>
      </p:sp>
      <p:pic>
        <p:nvPicPr>
          <p:cNvPr id="28" name="Obraz 27">
            <a:extLst>
              <a:ext uri="{FF2B5EF4-FFF2-40B4-BE49-F238E27FC236}">
                <a16:creationId xmlns:a16="http://schemas.microsoft.com/office/drawing/2014/main" id="{B509E8D8-492D-EF03-07AB-87B26BE901E1}"/>
              </a:ext>
            </a:extLst>
          </p:cNvPr>
          <p:cNvPicPr>
            <a:picLocks noChangeAspect="1"/>
          </p:cNvPicPr>
          <p:nvPr/>
        </p:nvPicPr>
        <p:blipFill>
          <a:blip r:embed="rId11"/>
          <a:stretch>
            <a:fillRect/>
          </a:stretch>
        </p:blipFill>
        <p:spPr>
          <a:xfrm>
            <a:off x="212919" y="2866112"/>
            <a:ext cx="1249312" cy="1249312"/>
          </a:xfrm>
          <a:prstGeom prst="rect">
            <a:avLst/>
          </a:prstGeom>
        </p:spPr>
      </p:pic>
      <p:pic>
        <p:nvPicPr>
          <p:cNvPr id="29" name="Obraz 28">
            <a:extLst>
              <a:ext uri="{FF2B5EF4-FFF2-40B4-BE49-F238E27FC236}">
                <a16:creationId xmlns:a16="http://schemas.microsoft.com/office/drawing/2014/main" id="{63186434-073A-713B-62E6-12E0D22F56BB}"/>
              </a:ext>
            </a:extLst>
          </p:cNvPr>
          <p:cNvPicPr>
            <a:picLocks noChangeAspect="1"/>
          </p:cNvPicPr>
          <p:nvPr/>
        </p:nvPicPr>
        <p:blipFill>
          <a:blip r:embed="rId11"/>
          <a:stretch>
            <a:fillRect/>
          </a:stretch>
        </p:blipFill>
        <p:spPr>
          <a:xfrm>
            <a:off x="5186049" y="2368938"/>
            <a:ext cx="1249312" cy="1249312"/>
          </a:xfrm>
          <a:prstGeom prst="rect">
            <a:avLst/>
          </a:prstGeom>
        </p:spPr>
      </p:pic>
      <p:pic>
        <p:nvPicPr>
          <p:cNvPr id="32" name="Obraz 31">
            <a:extLst>
              <a:ext uri="{FF2B5EF4-FFF2-40B4-BE49-F238E27FC236}">
                <a16:creationId xmlns:a16="http://schemas.microsoft.com/office/drawing/2014/main" id="{D934E272-5E49-1023-43C6-3A7B7191C4B7}"/>
              </a:ext>
            </a:extLst>
          </p:cNvPr>
          <p:cNvPicPr>
            <a:picLocks noChangeAspect="1"/>
          </p:cNvPicPr>
          <p:nvPr/>
        </p:nvPicPr>
        <p:blipFill>
          <a:blip r:embed="rId12"/>
          <a:stretch>
            <a:fillRect/>
          </a:stretch>
        </p:blipFill>
        <p:spPr>
          <a:xfrm>
            <a:off x="7210689" y="3712495"/>
            <a:ext cx="2429634" cy="1829085"/>
          </a:xfrm>
          <a:prstGeom prst="ellipse">
            <a:avLst/>
          </a:prstGeom>
          <a:ln>
            <a:noFill/>
          </a:ln>
          <a:effectLst>
            <a:softEdge rad="112500"/>
          </a:effectLst>
        </p:spPr>
      </p:pic>
      <p:sp>
        <p:nvSpPr>
          <p:cNvPr id="35" name="pole tekstowe 34">
            <a:extLst>
              <a:ext uri="{FF2B5EF4-FFF2-40B4-BE49-F238E27FC236}">
                <a16:creationId xmlns:a16="http://schemas.microsoft.com/office/drawing/2014/main" id="{53DEA893-2B4B-BE2E-E78D-D2B90A359549}"/>
              </a:ext>
            </a:extLst>
          </p:cNvPr>
          <p:cNvSpPr txBox="1"/>
          <p:nvPr/>
        </p:nvSpPr>
        <p:spPr>
          <a:xfrm>
            <a:off x="9464397" y="3903987"/>
            <a:ext cx="2778853" cy="1631216"/>
          </a:xfrm>
          <a:prstGeom prst="rect">
            <a:avLst/>
          </a:prstGeom>
          <a:noFill/>
        </p:spPr>
        <p:txBody>
          <a:bodyPr wrap="square">
            <a:spAutoFit/>
          </a:bodyPr>
          <a:lstStyle/>
          <a:p>
            <a:pPr algn="ctr"/>
            <a:r>
              <a:rPr lang="pl-PL" sz="1600" b="1" dirty="0">
                <a:solidFill>
                  <a:schemeClr val="accent1"/>
                </a:solidFill>
                <a:latin typeface="Arial" panose="020B0604020202020204" pitchFamily="34" charset="0"/>
                <a:cs typeface="Arial" panose="020B0604020202020204" pitchFamily="34" charset="0"/>
              </a:rPr>
              <a:t>Jabłko łąckie</a:t>
            </a:r>
            <a:r>
              <a:rPr lang="pl-PL" sz="1400" dirty="0">
                <a:solidFill>
                  <a:schemeClr val="accent1"/>
                </a:solidFill>
                <a:latin typeface="Arial" panose="020B0604020202020204" pitchFamily="34" charset="0"/>
                <a:cs typeface="Arial" panose="020B0604020202020204" pitchFamily="34" charset="0"/>
              </a:rPr>
              <a:t> </a:t>
            </a:r>
            <a:r>
              <a:rPr lang="pl-PL" sz="1400" dirty="0">
                <a:latin typeface="Arial" panose="020B0604020202020204" pitchFamily="34" charset="0"/>
                <a:cs typeface="Arial" panose="020B0604020202020204" pitchFamily="34" charset="0"/>
              </a:rPr>
              <a:t>– odmiana handlowa jabłka, zbieranego </a:t>
            </a:r>
            <a:br>
              <a:rPr lang="pl-PL" sz="1400" dirty="0">
                <a:latin typeface="Arial" panose="020B0604020202020204" pitchFamily="34" charset="0"/>
                <a:cs typeface="Arial" panose="020B0604020202020204" pitchFamily="34" charset="0"/>
              </a:rPr>
            </a:br>
            <a:r>
              <a:rPr lang="pl-PL" sz="1400" dirty="0">
                <a:latin typeface="Arial" panose="020B0604020202020204" pitchFamily="34" charset="0"/>
                <a:cs typeface="Arial" panose="020B0604020202020204" pitchFamily="34" charset="0"/>
              </a:rPr>
              <a:t>z jabłoni (</a:t>
            </a:r>
            <a:r>
              <a:rPr lang="pl-PL" sz="1400" i="1" dirty="0" err="1">
                <a:latin typeface="Arial" panose="020B0604020202020204" pitchFamily="34" charset="0"/>
                <a:cs typeface="Arial" panose="020B0604020202020204" pitchFamily="34" charset="0"/>
              </a:rPr>
              <a:t>Malus</a:t>
            </a:r>
            <a:r>
              <a:rPr lang="pl-PL" sz="1400" dirty="0">
                <a:latin typeface="Arial" panose="020B0604020202020204" pitchFamily="34" charset="0"/>
                <a:cs typeface="Arial" panose="020B0604020202020204" pitchFamily="34" charset="0"/>
              </a:rPr>
              <a:t> Mill.) rosnących na terenie Kotliny Łąckiej w Polsce. Posiada Chronione Oznaczenie Geograficzne Unii Europejskiej. </a:t>
            </a:r>
            <a:endParaRPr lang="pl-PL" sz="1600" dirty="0">
              <a:latin typeface="Arial" panose="020B0604020202020204" pitchFamily="34" charset="0"/>
              <a:cs typeface="Arial" panose="020B0604020202020204" pitchFamily="34" charset="0"/>
            </a:endParaRPr>
          </a:p>
        </p:txBody>
      </p:sp>
      <p:pic>
        <p:nvPicPr>
          <p:cNvPr id="36" name="Obraz 35">
            <a:extLst>
              <a:ext uri="{FF2B5EF4-FFF2-40B4-BE49-F238E27FC236}">
                <a16:creationId xmlns:a16="http://schemas.microsoft.com/office/drawing/2014/main" id="{9BCC2301-7A68-06CB-7A55-696A6395AE8A}"/>
              </a:ext>
            </a:extLst>
          </p:cNvPr>
          <p:cNvPicPr>
            <a:picLocks noChangeAspect="1"/>
          </p:cNvPicPr>
          <p:nvPr/>
        </p:nvPicPr>
        <p:blipFill>
          <a:blip r:embed="rId8"/>
          <a:stretch>
            <a:fillRect/>
          </a:stretch>
        </p:blipFill>
        <p:spPr>
          <a:xfrm>
            <a:off x="8499019" y="4717251"/>
            <a:ext cx="1202325" cy="1202325"/>
          </a:xfrm>
          <a:prstGeom prst="rect">
            <a:avLst/>
          </a:prstGeom>
        </p:spPr>
      </p:pic>
    </p:spTree>
    <p:extLst>
      <p:ext uri="{BB962C8B-B14F-4D97-AF65-F5344CB8AC3E}">
        <p14:creationId xmlns:p14="http://schemas.microsoft.com/office/powerpoint/2010/main" val="3415003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E1588-4454-D41F-0A4F-C28539E91276}"/>
            </a:ext>
          </a:extLst>
        </p:cNvPr>
        <p:cNvGrpSpPr/>
        <p:nvPr/>
      </p:nvGrpSpPr>
      <p:grpSpPr>
        <a:xfrm>
          <a:off x="0" y="0"/>
          <a:ext cx="0" cy="0"/>
          <a:chOff x="0" y="0"/>
          <a:chExt cx="0" cy="0"/>
        </a:xfrm>
      </p:grpSpPr>
      <p:sp>
        <p:nvSpPr>
          <p:cNvPr id="2" name="Podtytuł 4">
            <a:extLst>
              <a:ext uri="{FF2B5EF4-FFF2-40B4-BE49-F238E27FC236}">
                <a16:creationId xmlns:a16="http://schemas.microsoft.com/office/drawing/2014/main" id="{593BB277-F6A5-3FE8-AD40-65E0830B1787}"/>
              </a:ext>
            </a:extLst>
          </p:cNvPr>
          <p:cNvSpPr txBox="1">
            <a:spLocks/>
          </p:cNvSpPr>
          <p:nvPr/>
        </p:nvSpPr>
        <p:spPr>
          <a:xfrm>
            <a:off x="7210689" y="6121902"/>
            <a:ext cx="4981311" cy="977621"/>
          </a:xfrm>
          <a:prstGeom prst="rect">
            <a:avLst/>
          </a:prstGeom>
        </p:spPr>
        <p:txBody>
          <a:bodyPr vert="horz" lIns="91440" tIns="91440" rIns="91440" bIns="91440" rtlCol="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endParaRPr lang="pl-PL" sz="1100" dirty="0">
              <a:solidFill>
                <a:schemeClr val="bg1"/>
              </a:solidFill>
            </a:endParaRPr>
          </a:p>
        </p:txBody>
      </p:sp>
      <p:pic>
        <p:nvPicPr>
          <p:cNvPr id="3" name="Obraz 2">
            <a:extLst>
              <a:ext uri="{FF2B5EF4-FFF2-40B4-BE49-F238E27FC236}">
                <a16:creationId xmlns:a16="http://schemas.microsoft.com/office/drawing/2014/main" id="{47F8A7A4-CB03-E1BE-4CC8-A6250314BD7B}"/>
              </a:ext>
            </a:extLst>
          </p:cNvPr>
          <p:cNvPicPr>
            <a:picLocks noChangeAspect="1"/>
          </p:cNvPicPr>
          <p:nvPr/>
        </p:nvPicPr>
        <p:blipFill>
          <a:blip r:embed="rId2"/>
          <a:stretch>
            <a:fillRect/>
          </a:stretch>
        </p:blipFill>
        <p:spPr>
          <a:xfrm>
            <a:off x="126171" y="34033"/>
            <a:ext cx="1422810" cy="1357729"/>
          </a:xfrm>
          <a:prstGeom prst="ellipse">
            <a:avLst/>
          </a:prstGeom>
          <a:ln>
            <a:noFill/>
          </a:ln>
          <a:effectLst>
            <a:softEdge rad="112500"/>
          </a:effectLst>
        </p:spPr>
      </p:pic>
      <p:pic>
        <p:nvPicPr>
          <p:cNvPr id="5" name="Obraz 4">
            <a:extLst>
              <a:ext uri="{FF2B5EF4-FFF2-40B4-BE49-F238E27FC236}">
                <a16:creationId xmlns:a16="http://schemas.microsoft.com/office/drawing/2014/main" id="{835EA67F-FD23-8170-B5F7-A2530E020717}"/>
              </a:ext>
            </a:extLst>
          </p:cNvPr>
          <p:cNvPicPr>
            <a:picLocks noChangeAspect="1"/>
          </p:cNvPicPr>
          <p:nvPr/>
        </p:nvPicPr>
        <p:blipFill>
          <a:blip r:embed="rId3">
            <a:duotone>
              <a:prstClr val="black"/>
              <a:schemeClr val="tx2">
                <a:tint val="45000"/>
                <a:satMod val="400000"/>
              </a:schemeClr>
            </a:duotone>
          </a:blip>
          <a:stretch>
            <a:fillRect/>
          </a:stretch>
        </p:blipFill>
        <p:spPr>
          <a:xfrm>
            <a:off x="1258781" y="807848"/>
            <a:ext cx="1943477" cy="624028"/>
          </a:xfrm>
          <a:prstGeom prst="rect">
            <a:avLst/>
          </a:prstGeom>
          <a:ln>
            <a:noFill/>
          </a:ln>
          <a:effectLst>
            <a:softEdge rad="112500"/>
          </a:effectLst>
        </p:spPr>
      </p:pic>
      <p:sp>
        <p:nvSpPr>
          <p:cNvPr id="6" name="Prostokąt 5">
            <a:extLst>
              <a:ext uri="{FF2B5EF4-FFF2-40B4-BE49-F238E27FC236}">
                <a16:creationId xmlns:a16="http://schemas.microsoft.com/office/drawing/2014/main" id="{449A7B93-4ABA-C436-96A1-59B8ADDD5F01}"/>
              </a:ext>
            </a:extLst>
          </p:cNvPr>
          <p:cNvSpPr/>
          <p:nvPr/>
        </p:nvSpPr>
        <p:spPr>
          <a:xfrm>
            <a:off x="105847" y="1379892"/>
            <a:ext cx="1463457" cy="103969"/>
          </a:xfrm>
          <a:prstGeom prst="rect">
            <a:avLst/>
          </a:prstGeom>
          <a:solidFill>
            <a:srgbClr val="CBCBC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F28E2E75-4F71-E3F7-C5CA-54B74936EF58}"/>
              </a:ext>
            </a:extLst>
          </p:cNvPr>
          <p:cNvSpPr txBox="1"/>
          <p:nvPr/>
        </p:nvSpPr>
        <p:spPr>
          <a:xfrm>
            <a:off x="1487227" y="72874"/>
            <a:ext cx="18924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R</a:t>
            </a:r>
            <a:endParaRPr lang="pl-PL" sz="5400" dirty="0"/>
          </a:p>
        </p:txBody>
      </p:sp>
      <p:sp>
        <p:nvSpPr>
          <p:cNvPr id="8" name="pole tekstowe 7">
            <a:extLst>
              <a:ext uri="{FF2B5EF4-FFF2-40B4-BE49-F238E27FC236}">
                <a16:creationId xmlns:a16="http://schemas.microsoft.com/office/drawing/2014/main" id="{C3EB0EE6-9165-FBD9-1336-8EEF83F540FE}"/>
              </a:ext>
            </a:extLst>
          </p:cNvPr>
          <p:cNvSpPr txBox="1"/>
          <p:nvPr/>
        </p:nvSpPr>
        <p:spPr>
          <a:xfrm>
            <a:off x="1889013" y="196532"/>
            <a:ext cx="12896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H</a:t>
            </a:r>
            <a:endParaRPr lang="pl-PL" sz="5400" dirty="0"/>
          </a:p>
        </p:txBody>
      </p:sp>
      <p:sp>
        <p:nvSpPr>
          <p:cNvPr id="9" name="pole tekstowe 8">
            <a:extLst>
              <a:ext uri="{FF2B5EF4-FFF2-40B4-BE49-F238E27FC236}">
                <a16:creationId xmlns:a16="http://schemas.microsoft.com/office/drawing/2014/main" id="{B0E7D041-E1FC-C5B2-D980-10EFFA6301D2}"/>
              </a:ext>
            </a:extLst>
          </p:cNvPr>
          <p:cNvSpPr txBox="1"/>
          <p:nvPr/>
        </p:nvSpPr>
        <p:spPr>
          <a:xfrm>
            <a:off x="2280997" y="72874"/>
            <a:ext cx="18924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D</a:t>
            </a:r>
            <a:endParaRPr lang="pl-PL" sz="5400" dirty="0"/>
          </a:p>
        </p:txBody>
      </p:sp>
      <p:sp>
        <p:nvSpPr>
          <p:cNvPr id="4" name="pole tekstowe 3">
            <a:extLst>
              <a:ext uri="{FF2B5EF4-FFF2-40B4-BE49-F238E27FC236}">
                <a16:creationId xmlns:a16="http://schemas.microsoft.com/office/drawing/2014/main" id="{F4A500F7-38DB-8CC5-33ED-34F874739FC9}"/>
              </a:ext>
            </a:extLst>
          </p:cNvPr>
          <p:cNvSpPr txBox="1"/>
          <p:nvPr/>
        </p:nvSpPr>
        <p:spPr>
          <a:xfrm>
            <a:off x="4142647" y="117058"/>
            <a:ext cx="6160340" cy="461665"/>
          </a:xfrm>
          <a:prstGeom prst="rect">
            <a:avLst/>
          </a:prstGeom>
          <a:noFill/>
        </p:spPr>
        <p:txBody>
          <a:bodyPr wrap="square">
            <a:spAutoFit/>
          </a:bodyPr>
          <a:lstStyle/>
          <a:p>
            <a:r>
              <a:rPr lang="pl-PL" sz="2400" b="1" dirty="0">
                <a:solidFill>
                  <a:schemeClr val="accent1"/>
                </a:solidFill>
                <a:latin typeface="Arial" panose="020B0604020202020204" pitchFamily="34" charset="0"/>
                <a:cs typeface="Arial" panose="020B0604020202020204" pitchFamily="34" charset="0"/>
              </a:rPr>
              <a:t>PRODUKTY regionalne – certyfikaty UE</a:t>
            </a:r>
            <a:endParaRPr lang="pl-PL" sz="2400" dirty="0">
              <a:solidFill>
                <a:schemeClr val="accent1"/>
              </a:solidFill>
              <a:latin typeface="Arial" panose="020B0604020202020204" pitchFamily="34" charset="0"/>
              <a:cs typeface="Arial" panose="020B0604020202020204" pitchFamily="34" charset="0"/>
            </a:endParaRPr>
          </a:p>
        </p:txBody>
      </p:sp>
      <p:sp>
        <p:nvSpPr>
          <p:cNvPr id="13" name="pole tekstowe 12">
            <a:extLst>
              <a:ext uri="{FF2B5EF4-FFF2-40B4-BE49-F238E27FC236}">
                <a16:creationId xmlns:a16="http://schemas.microsoft.com/office/drawing/2014/main" id="{329E2575-2F6F-FD58-9FF2-91C47C763186}"/>
              </a:ext>
            </a:extLst>
          </p:cNvPr>
          <p:cNvSpPr txBox="1"/>
          <p:nvPr/>
        </p:nvSpPr>
        <p:spPr>
          <a:xfrm>
            <a:off x="9949" y="3557162"/>
            <a:ext cx="4548929" cy="2492990"/>
          </a:xfrm>
          <a:prstGeom prst="rect">
            <a:avLst/>
          </a:prstGeom>
          <a:noFill/>
        </p:spPr>
        <p:txBody>
          <a:bodyPr wrap="square">
            <a:spAutoFit/>
          </a:bodyPr>
          <a:lstStyle/>
          <a:p>
            <a:pPr algn="ctr"/>
            <a:r>
              <a:rPr lang="pl-PL" sz="1600" b="1" dirty="0">
                <a:solidFill>
                  <a:schemeClr val="accent1"/>
                </a:solidFill>
                <a:latin typeface="Arial" panose="020B0604020202020204" pitchFamily="34" charset="0"/>
                <a:cs typeface="Arial" panose="020B0604020202020204" pitchFamily="34" charset="0"/>
              </a:rPr>
              <a:t>Cebularz</a:t>
            </a:r>
            <a:r>
              <a:rPr lang="pl-PL" sz="1400" dirty="0">
                <a:latin typeface="Arial" panose="020B0604020202020204" pitchFamily="34" charset="0"/>
                <a:cs typeface="Arial" panose="020B0604020202020204" pitchFamily="34" charset="0"/>
              </a:rPr>
              <a:t> – wywodzący się z kuchni żydowskiej pszenny placek, o średnicy od 15 do 20 centymetrów, pokryty pokrojoną w kostkę cebulą wymieszaną </a:t>
            </a:r>
            <a:br>
              <a:rPr lang="pl-PL" sz="1400" dirty="0">
                <a:latin typeface="Arial" panose="020B0604020202020204" pitchFamily="34" charset="0"/>
                <a:cs typeface="Arial" panose="020B0604020202020204" pitchFamily="34" charset="0"/>
              </a:rPr>
            </a:br>
            <a:r>
              <a:rPr lang="pl-PL" sz="1400" dirty="0">
                <a:latin typeface="Arial" panose="020B0604020202020204" pitchFamily="34" charset="0"/>
                <a:cs typeface="Arial" panose="020B0604020202020204" pitchFamily="34" charset="0"/>
              </a:rPr>
              <a:t>z makiem (15%–20%), charakterystyczny dla Lubelszczyzny. W 2007 roku cebularz lubelski wpisany został na listę produktów tradycyjnych prowadzoną przez Ministerstwo Rozwoju Rolnictwa i Wsi, a siedem lat później </a:t>
            </a:r>
            <a:r>
              <a:rPr lang="pl-PL" sz="1400" b="1" dirty="0">
                <a:latin typeface="Arial" panose="020B0604020202020204" pitchFamily="34" charset="0"/>
                <a:cs typeface="Arial" panose="020B0604020202020204" pitchFamily="34" charset="0"/>
              </a:rPr>
              <a:t>lubelska wizytówka uzyskała Chronione Oznaczenie Geograficzne, czyli certyfikat podkreślający związek między jakością produktu </a:t>
            </a:r>
            <a:br>
              <a:rPr lang="pl-PL" sz="1400" b="1" dirty="0">
                <a:latin typeface="Arial" panose="020B0604020202020204" pitchFamily="34" charset="0"/>
                <a:cs typeface="Arial" panose="020B0604020202020204" pitchFamily="34" charset="0"/>
              </a:rPr>
            </a:br>
            <a:r>
              <a:rPr lang="pl-PL" sz="1400" b="1" dirty="0">
                <a:latin typeface="Arial" panose="020B0604020202020204" pitchFamily="34" charset="0"/>
                <a:cs typeface="Arial" panose="020B0604020202020204" pitchFamily="34" charset="0"/>
              </a:rPr>
              <a:t>a miejscem jego pochodzenia</a:t>
            </a:r>
            <a:r>
              <a:rPr lang="pl-PL" sz="1400" dirty="0">
                <a:latin typeface="Arial" panose="020B0604020202020204" pitchFamily="34" charset="0"/>
                <a:cs typeface="Arial" panose="020B0604020202020204" pitchFamily="34" charset="0"/>
              </a:rPr>
              <a:t>.</a:t>
            </a:r>
          </a:p>
        </p:txBody>
      </p:sp>
      <p:pic>
        <p:nvPicPr>
          <p:cNvPr id="19" name="Obraz 18">
            <a:extLst>
              <a:ext uri="{FF2B5EF4-FFF2-40B4-BE49-F238E27FC236}">
                <a16:creationId xmlns:a16="http://schemas.microsoft.com/office/drawing/2014/main" id="{4404924E-E7FA-0CC0-1CB3-78FBFCEE5233}"/>
              </a:ext>
            </a:extLst>
          </p:cNvPr>
          <p:cNvPicPr>
            <a:picLocks noChangeAspect="1"/>
          </p:cNvPicPr>
          <p:nvPr/>
        </p:nvPicPr>
        <p:blipFill>
          <a:blip r:embed="rId4"/>
          <a:srcRect r="18855"/>
          <a:stretch/>
        </p:blipFill>
        <p:spPr>
          <a:xfrm>
            <a:off x="805903" y="1554116"/>
            <a:ext cx="3139431" cy="2037238"/>
          </a:xfrm>
          <a:prstGeom prst="ellipse">
            <a:avLst/>
          </a:prstGeom>
          <a:ln>
            <a:noFill/>
          </a:ln>
          <a:effectLst>
            <a:softEdge rad="112500"/>
          </a:effectLst>
        </p:spPr>
      </p:pic>
      <p:pic>
        <p:nvPicPr>
          <p:cNvPr id="20" name="Obraz 19">
            <a:extLst>
              <a:ext uri="{FF2B5EF4-FFF2-40B4-BE49-F238E27FC236}">
                <a16:creationId xmlns:a16="http://schemas.microsoft.com/office/drawing/2014/main" id="{AD292C06-950C-FBA0-A1D8-C88286075B84}"/>
              </a:ext>
            </a:extLst>
          </p:cNvPr>
          <p:cNvPicPr>
            <a:picLocks noChangeAspect="1"/>
          </p:cNvPicPr>
          <p:nvPr/>
        </p:nvPicPr>
        <p:blipFill>
          <a:blip r:embed="rId5"/>
          <a:stretch>
            <a:fillRect/>
          </a:stretch>
        </p:blipFill>
        <p:spPr>
          <a:xfrm>
            <a:off x="657618" y="2511269"/>
            <a:ext cx="1202325" cy="1202325"/>
          </a:xfrm>
          <a:prstGeom prst="rect">
            <a:avLst/>
          </a:prstGeom>
        </p:spPr>
      </p:pic>
      <p:sp>
        <p:nvSpPr>
          <p:cNvPr id="32" name="pole tekstowe 31">
            <a:extLst>
              <a:ext uri="{FF2B5EF4-FFF2-40B4-BE49-F238E27FC236}">
                <a16:creationId xmlns:a16="http://schemas.microsoft.com/office/drawing/2014/main" id="{A8422F02-6273-A08D-2262-B627414F9AA3}"/>
              </a:ext>
            </a:extLst>
          </p:cNvPr>
          <p:cNvSpPr txBox="1"/>
          <p:nvPr/>
        </p:nvSpPr>
        <p:spPr>
          <a:xfrm>
            <a:off x="9240875" y="879338"/>
            <a:ext cx="2927796" cy="1631216"/>
          </a:xfrm>
          <a:prstGeom prst="rect">
            <a:avLst/>
          </a:prstGeom>
          <a:noFill/>
        </p:spPr>
        <p:txBody>
          <a:bodyPr wrap="square">
            <a:spAutoFit/>
          </a:bodyPr>
          <a:lstStyle/>
          <a:p>
            <a:pPr algn="ctr"/>
            <a:r>
              <a:rPr lang="pl-PL" sz="1600" b="1" dirty="0">
                <a:solidFill>
                  <a:schemeClr val="accent1"/>
                </a:solidFill>
                <a:latin typeface="Arial" panose="020B0604020202020204" pitchFamily="34" charset="0"/>
                <a:cs typeface="Arial" panose="020B0604020202020204" pitchFamily="34" charset="0"/>
              </a:rPr>
              <a:t>Olej rydzowy </a:t>
            </a:r>
            <a:r>
              <a:rPr lang="pl-PL" sz="1400" dirty="0">
                <a:latin typeface="Arial" panose="020B0604020202020204" pitchFamily="34" charset="0"/>
                <a:cs typeface="Arial" panose="020B0604020202020204" pitchFamily="34" charset="0"/>
              </a:rPr>
              <a:t>tradycyjny jest olejem produkowanym według tradycyjnej receptury, który swoją oryginalność potwierdza znakiem Komisji Unii Europejskiej – GTS – Gwarantowana Tradycyjna Specjalność.</a:t>
            </a:r>
          </a:p>
        </p:txBody>
      </p:sp>
      <p:pic>
        <p:nvPicPr>
          <p:cNvPr id="34" name="Obraz 33">
            <a:extLst>
              <a:ext uri="{FF2B5EF4-FFF2-40B4-BE49-F238E27FC236}">
                <a16:creationId xmlns:a16="http://schemas.microsoft.com/office/drawing/2014/main" id="{DBA9230C-9D49-7FB8-AAF2-4C2BD0FAC09F}"/>
              </a:ext>
            </a:extLst>
          </p:cNvPr>
          <p:cNvPicPr>
            <a:picLocks noChangeAspect="1"/>
          </p:cNvPicPr>
          <p:nvPr/>
        </p:nvPicPr>
        <p:blipFill>
          <a:blip r:embed="rId6"/>
          <a:srcRect l="23257" r="18952"/>
          <a:stretch/>
        </p:blipFill>
        <p:spPr>
          <a:xfrm>
            <a:off x="10527243" y="2441101"/>
            <a:ext cx="1726047" cy="2986704"/>
          </a:xfrm>
          <a:prstGeom prst="ellipse">
            <a:avLst/>
          </a:prstGeom>
          <a:ln>
            <a:noFill/>
          </a:ln>
          <a:effectLst>
            <a:softEdge rad="112500"/>
          </a:effectLst>
        </p:spPr>
      </p:pic>
      <p:pic>
        <p:nvPicPr>
          <p:cNvPr id="36" name="Obraz 35">
            <a:extLst>
              <a:ext uri="{FF2B5EF4-FFF2-40B4-BE49-F238E27FC236}">
                <a16:creationId xmlns:a16="http://schemas.microsoft.com/office/drawing/2014/main" id="{2BD5C5AD-F01A-C3D7-6F58-33A630710996}"/>
              </a:ext>
            </a:extLst>
          </p:cNvPr>
          <p:cNvPicPr>
            <a:picLocks noChangeAspect="1"/>
          </p:cNvPicPr>
          <p:nvPr/>
        </p:nvPicPr>
        <p:blipFill>
          <a:blip r:embed="rId7"/>
          <a:stretch>
            <a:fillRect/>
          </a:stretch>
        </p:blipFill>
        <p:spPr>
          <a:xfrm>
            <a:off x="9412829" y="4203081"/>
            <a:ext cx="2769222" cy="1847071"/>
          </a:xfrm>
          <a:prstGeom prst="ellipse">
            <a:avLst/>
          </a:prstGeom>
          <a:ln>
            <a:noFill/>
          </a:ln>
          <a:effectLst>
            <a:softEdge rad="112500"/>
          </a:effectLst>
        </p:spPr>
      </p:pic>
      <p:pic>
        <p:nvPicPr>
          <p:cNvPr id="37" name="Obraz 36">
            <a:extLst>
              <a:ext uri="{FF2B5EF4-FFF2-40B4-BE49-F238E27FC236}">
                <a16:creationId xmlns:a16="http://schemas.microsoft.com/office/drawing/2014/main" id="{45B7B54D-1DF3-0A46-7C64-E3D087F8F760}"/>
              </a:ext>
            </a:extLst>
          </p:cNvPr>
          <p:cNvPicPr>
            <a:picLocks noChangeAspect="1"/>
          </p:cNvPicPr>
          <p:nvPr/>
        </p:nvPicPr>
        <p:blipFill>
          <a:blip r:embed="rId8"/>
          <a:stretch>
            <a:fillRect/>
          </a:stretch>
        </p:blipFill>
        <p:spPr>
          <a:xfrm>
            <a:off x="9898765" y="3429000"/>
            <a:ext cx="1256956" cy="1256956"/>
          </a:xfrm>
          <a:prstGeom prst="rect">
            <a:avLst/>
          </a:prstGeom>
        </p:spPr>
      </p:pic>
      <p:pic>
        <p:nvPicPr>
          <p:cNvPr id="41" name="Obraz 40">
            <a:extLst>
              <a:ext uri="{FF2B5EF4-FFF2-40B4-BE49-F238E27FC236}">
                <a16:creationId xmlns:a16="http://schemas.microsoft.com/office/drawing/2014/main" id="{979E6EC9-B455-F3F9-97BB-91241065CBD4}"/>
              </a:ext>
            </a:extLst>
          </p:cNvPr>
          <p:cNvPicPr>
            <a:picLocks noChangeAspect="1"/>
          </p:cNvPicPr>
          <p:nvPr/>
        </p:nvPicPr>
        <p:blipFill>
          <a:blip r:embed="rId9"/>
          <a:stretch>
            <a:fillRect/>
          </a:stretch>
        </p:blipFill>
        <p:spPr>
          <a:xfrm>
            <a:off x="5775270" y="581976"/>
            <a:ext cx="2656601" cy="2225940"/>
          </a:xfrm>
          <a:prstGeom prst="ellipse">
            <a:avLst/>
          </a:prstGeom>
          <a:ln>
            <a:noFill/>
          </a:ln>
          <a:effectLst>
            <a:softEdge rad="112500"/>
          </a:effectLst>
        </p:spPr>
      </p:pic>
      <p:sp>
        <p:nvSpPr>
          <p:cNvPr id="45" name="AutoShape 4">
            <a:extLst>
              <a:ext uri="{FF2B5EF4-FFF2-40B4-BE49-F238E27FC236}">
                <a16:creationId xmlns:a16="http://schemas.microsoft.com/office/drawing/2014/main" id="{129C7939-F29A-392A-B51F-509C158F88AA}"/>
              </a:ext>
            </a:extLst>
          </p:cNvPr>
          <p:cNvSpPr>
            <a:spLocks noChangeAspect="1" noChangeArrowheads="1"/>
          </p:cNvSpPr>
          <p:nvPr/>
        </p:nvSpPr>
        <p:spPr bwMode="auto">
          <a:xfrm>
            <a:off x="127000" y="-6782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47" name="pole tekstowe 46">
            <a:extLst>
              <a:ext uri="{FF2B5EF4-FFF2-40B4-BE49-F238E27FC236}">
                <a16:creationId xmlns:a16="http://schemas.microsoft.com/office/drawing/2014/main" id="{6DE22757-6CB6-CE14-8A3B-ADDC1669A7DC}"/>
              </a:ext>
            </a:extLst>
          </p:cNvPr>
          <p:cNvSpPr txBox="1"/>
          <p:nvPr/>
        </p:nvSpPr>
        <p:spPr>
          <a:xfrm>
            <a:off x="4883116" y="2706947"/>
            <a:ext cx="4440908" cy="3600986"/>
          </a:xfrm>
          <a:prstGeom prst="rect">
            <a:avLst/>
          </a:prstGeom>
          <a:noFill/>
        </p:spPr>
        <p:txBody>
          <a:bodyPr wrap="square">
            <a:spAutoFit/>
          </a:bodyPr>
          <a:lstStyle/>
          <a:p>
            <a:pPr algn="ctr"/>
            <a:r>
              <a:rPr lang="pl-PL" sz="1400" dirty="0">
                <a:latin typeface="Arial" panose="020B0604020202020204" pitchFamily="34" charset="0"/>
                <a:cs typeface="Arial" panose="020B0604020202020204" pitchFamily="34" charset="0"/>
              </a:rPr>
              <a:t>30 stycznia 2012 r. w </a:t>
            </a:r>
            <a:r>
              <a:rPr lang="pl-PL" sz="1400" b="1" dirty="0">
                <a:latin typeface="Arial" panose="020B0604020202020204" pitchFamily="34" charset="0"/>
                <a:cs typeface="Arial" panose="020B0604020202020204" pitchFamily="34" charset="0"/>
              </a:rPr>
              <a:t>rejestrze chronionych nazw pochodzenia i chronionych oznaczeń geograficznych </a:t>
            </a:r>
            <a:r>
              <a:rPr lang="pl-PL" sz="1400" dirty="0">
                <a:latin typeface="Arial" panose="020B0604020202020204" pitchFamily="34" charset="0"/>
                <a:cs typeface="Arial" panose="020B0604020202020204" pitchFamily="34" charset="0"/>
              </a:rPr>
              <a:t>została zarejestrowana nazwa </a:t>
            </a:r>
            <a:br>
              <a:rPr lang="pl-PL" sz="1400" dirty="0">
                <a:latin typeface="Arial" panose="020B0604020202020204" pitchFamily="34" charset="0"/>
                <a:cs typeface="Arial" panose="020B0604020202020204" pitchFamily="34" charset="0"/>
              </a:rPr>
            </a:br>
            <a:r>
              <a:rPr lang="pl-PL" sz="1400" b="1" dirty="0">
                <a:latin typeface="Arial" panose="020B0604020202020204" pitchFamily="34" charset="0"/>
                <a:cs typeface="Arial" panose="020B0604020202020204" pitchFamily="34" charset="0"/>
              </a:rPr>
              <a:t>„</a:t>
            </a:r>
            <a:r>
              <a:rPr lang="pl-PL" sz="1600" b="1" dirty="0">
                <a:solidFill>
                  <a:schemeClr val="accent1"/>
                </a:solidFill>
                <a:latin typeface="Arial" panose="020B0604020202020204" pitchFamily="34" charset="0"/>
                <a:cs typeface="Arial" panose="020B0604020202020204" pitchFamily="34" charset="0"/>
              </a:rPr>
              <a:t>Miód z Sejneńszczyzny/</a:t>
            </a:r>
            <a:r>
              <a:rPr lang="pl-PL" sz="1600" b="1" dirty="0" err="1">
                <a:solidFill>
                  <a:schemeClr val="accent1"/>
                </a:solidFill>
                <a:latin typeface="Arial" panose="020B0604020202020204" pitchFamily="34" charset="0"/>
                <a:cs typeface="Arial" panose="020B0604020202020204" pitchFamily="34" charset="0"/>
              </a:rPr>
              <a:t>Łoździejszczyzny</a:t>
            </a:r>
            <a:r>
              <a:rPr lang="pl-PL" sz="1400" b="1" dirty="0">
                <a:latin typeface="Arial" panose="020B0604020202020204" pitchFamily="34" charset="0"/>
                <a:cs typeface="Arial" panose="020B0604020202020204" pitchFamily="34" charset="0"/>
              </a:rPr>
              <a:t>” „</a:t>
            </a:r>
            <a:r>
              <a:rPr lang="pl-PL" sz="1400" b="1" dirty="0" err="1">
                <a:latin typeface="Arial" panose="020B0604020202020204" pitchFamily="34" charset="0"/>
                <a:cs typeface="Arial" panose="020B0604020202020204" pitchFamily="34" charset="0"/>
              </a:rPr>
              <a:t>Seinų</a:t>
            </a:r>
            <a:r>
              <a:rPr lang="pl-PL" sz="1400" b="1" dirty="0">
                <a:latin typeface="Arial" panose="020B0604020202020204" pitchFamily="34" charset="0"/>
                <a:cs typeface="Arial" panose="020B0604020202020204" pitchFamily="34" charset="0"/>
              </a:rPr>
              <a:t>/</a:t>
            </a:r>
            <a:r>
              <a:rPr lang="pl-PL" sz="1400" b="1" dirty="0" err="1">
                <a:latin typeface="Arial" panose="020B0604020202020204" pitchFamily="34" charset="0"/>
                <a:cs typeface="Arial" panose="020B0604020202020204" pitchFamily="34" charset="0"/>
              </a:rPr>
              <a:t>Lazdijų</a:t>
            </a:r>
            <a:r>
              <a:rPr lang="pl-PL" sz="1400" b="1" dirty="0">
                <a:latin typeface="Arial" panose="020B0604020202020204" pitchFamily="34" charset="0"/>
                <a:cs typeface="Arial" panose="020B0604020202020204" pitchFamily="34" charset="0"/>
              </a:rPr>
              <a:t> </a:t>
            </a:r>
            <a:r>
              <a:rPr lang="pl-PL" sz="1400" b="1" dirty="0" err="1">
                <a:latin typeface="Arial" panose="020B0604020202020204" pitchFamily="34" charset="0"/>
                <a:cs typeface="Arial" panose="020B0604020202020204" pitchFamily="34" charset="0"/>
              </a:rPr>
              <a:t>krašto</a:t>
            </a:r>
            <a:r>
              <a:rPr lang="pl-PL" sz="1400" b="1" dirty="0">
                <a:latin typeface="Arial" panose="020B0604020202020204" pitchFamily="34" charset="0"/>
                <a:cs typeface="Arial" panose="020B0604020202020204" pitchFamily="34" charset="0"/>
              </a:rPr>
              <a:t> </a:t>
            </a:r>
            <a:r>
              <a:rPr lang="pl-PL" sz="1400" b="1" dirty="0" err="1">
                <a:latin typeface="Arial" panose="020B0604020202020204" pitchFamily="34" charset="0"/>
                <a:cs typeface="Arial" panose="020B0604020202020204" pitchFamily="34" charset="0"/>
              </a:rPr>
              <a:t>medus</a:t>
            </a:r>
            <a:r>
              <a:rPr lang="pl-PL" sz="1400" b="1" dirty="0">
                <a:latin typeface="Arial" panose="020B0604020202020204" pitchFamily="34" charset="0"/>
                <a:cs typeface="Arial" panose="020B0604020202020204" pitchFamily="34" charset="0"/>
              </a:rPr>
              <a:t>” </a:t>
            </a:r>
            <a:r>
              <a:rPr lang="pl-PL" sz="1400" dirty="0">
                <a:latin typeface="Arial" panose="020B0604020202020204" pitchFamily="34" charset="0"/>
                <a:cs typeface="Arial" panose="020B0604020202020204" pitchFamily="34" charset="0"/>
              </a:rPr>
              <a:t>(</a:t>
            </a:r>
            <a:r>
              <a:rPr lang="pl-PL" sz="1400" b="1" dirty="0" err="1">
                <a:latin typeface="Arial" panose="020B0604020202020204" pitchFamily="34" charset="0"/>
                <a:cs typeface="Arial" panose="020B0604020202020204" pitchFamily="34" charset="0"/>
              </a:rPr>
              <a:t>ChNP</a:t>
            </a:r>
            <a:r>
              <a:rPr lang="pl-PL" sz="1400" b="1" dirty="0">
                <a:latin typeface="Arial" panose="020B0604020202020204" pitchFamily="34" charset="0"/>
                <a:cs typeface="Arial" panose="020B0604020202020204" pitchFamily="34" charset="0"/>
              </a:rPr>
              <a:t>) </a:t>
            </a:r>
            <a:r>
              <a:rPr lang="pl-PL" sz="1400" dirty="0">
                <a:latin typeface="Arial" panose="020B0604020202020204" pitchFamily="34" charset="0"/>
                <a:cs typeface="Arial" panose="020B0604020202020204" pitchFamily="34" charset="0"/>
              </a:rPr>
              <a:t>zgłoszona wspólnie przez Polskę i Litwę. Miód pszczeli nektarowy - wielokwiatowy (płynny zwany patoką </a:t>
            </a:r>
            <a:br>
              <a:rPr lang="pl-PL" sz="1400" dirty="0">
                <a:latin typeface="Arial" panose="020B0604020202020204" pitchFamily="34" charset="0"/>
                <a:cs typeface="Arial" panose="020B0604020202020204" pitchFamily="34" charset="0"/>
              </a:rPr>
            </a:br>
            <a:r>
              <a:rPr lang="pl-PL" sz="1400" dirty="0">
                <a:latin typeface="Arial" panose="020B0604020202020204" pitchFamily="34" charset="0"/>
                <a:cs typeface="Arial" panose="020B0604020202020204" pitchFamily="34" charset="0"/>
              </a:rPr>
              <a:t>lub skrystalizowany – krupiec). </a:t>
            </a:r>
            <a:br>
              <a:rPr lang="pl-PL" sz="1400" dirty="0">
                <a:latin typeface="Arial" panose="020B0604020202020204" pitchFamily="34" charset="0"/>
                <a:cs typeface="Arial" panose="020B0604020202020204" pitchFamily="34" charset="0"/>
              </a:rPr>
            </a:br>
            <a:r>
              <a:rPr lang="pl-PL" sz="1400" dirty="0">
                <a:latin typeface="Arial" panose="020B0604020202020204" pitchFamily="34" charset="0"/>
                <a:cs typeface="Arial" panose="020B0604020202020204" pitchFamily="34" charset="0"/>
              </a:rPr>
              <a:t>Ma on specyficzne zabarwienie: od ciemnożółtego do ciemnozłotego, a jego cechą charakterystyczną jest też lekkie zmętnienie. Jest on wytwarzany </a:t>
            </a:r>
            <a:br>
              <a:rPr lang="pl-PL" sz="1400" dirty="0">
                <a:latin typeface="Arial" panose="020B0604020202020204" pitchFamily="34" charset="0"/>
                <a:cs typeface="Arial" panose="020B0604020202020204" pitchFamily="34" charset="0"/>
              </a:rPr>
            </a:br>
            <a:r>
              <a:rPr lang="pl-PL" sz="1400" dirty="0">
                <a:latin typeface="Arial" panose="020B0604020202020204" pitchFamily="34" charset="0"/>
                <a:cs typeface="Arial" panose="020B0604020202020204" pitchFamily="34" charset="0"/>
              </a:rPr>
              <a:t>z kilkudziesięciu charakterystycznych dla tego obszaru gatunków roślin miododajnych m.in.: wierzb, klonów, mniszka pospolitego, maliny, kruszyny, koniczyny białej i łąkowej, komonicy, nostrzyka, itp.</a:t>
            </a:r>
          </a:p>
          <a:p>
            <a:pPr algn="ctr"/>
            <a:endParaRPr lang="pl-PL" sz="1400" dirty="0">
              <a:latin typeface="Arial" panose="020B0604020202020204" pitchFamily="34" charset="0"/>
              <a:cs typeface="Arial" panose="020B0604020202020204" pitchFamily="34" charset="0"/>
            </a:endParaRPr>
          </a:p>
        </p:txBody>
      </p:sp>
      <p:pic>
        <p:nvPicPr>
          <p:cNvPr id="48" name="Obraz 47">
            <a:extLst>
              <a:ext uri="{FF2B5EF4-FFF2-40B4-BE49-F238E27FC236}">
                <a16:creationId xmlns:a16="http://schemas.microsoft.com/office/drawing/2014/main" id="{A836B3BD-1E45-9156-4AA2-94E593EA0149}"/>
              </a:ext>
            </a:extLst>
          </p:cNvPr>
          <p:cNvPicPr>
            <a:picLocks noChangeAspect="1"/>
          </p:cNvPicPr>
          <p:nvPr/>
        </p:nvPicPr>
        <p:blipFill>
          <a:blip r:embed="rId10"/>
          <a:stretch>
            <a:fillRect/>
          </a:stretch>
        </p:blipFill>
        <p:spPr>
          <a:xfrm>
            <a:off x="5130291" y="1379892"/>
            <a:ext cx="1249312" cy="1249312"/>
          </a:xfrm>
          <a:prstGeom prst="rect">
            <a:avLst/>
          </a:prstGeom>
        </p:spPr>
      </p:pic>
    </p:spTree>
    <p:extLst>
      <p:ext uri="{BB962C8B-B14F-4D97-AF65-F5344CB8AC3E}">
        <p14:creationId xmlns:p14="http://schemas.microsoft.com/office/powerpoint/2010/main" val="2547286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7F10D-7432-313B-E859-45815153E269}"/>
            </a:ext>
          </a:extLst>
        </p:cNvPr>
        <p:cNvGrpSpPr/>
        <p:nvPr/>
      </p:nvGrpSpPr>
      <p:grpSpPr>
        <a:xfrm>
          <a:off x="0" y="0"/>
          <a:ext cx="0" cy="0"/>
          <a:chOff x="0" y="0"/>
          <a:chExt cx="0" cy="0"/>
        </a:xfrm>
      </p:grpSpPr>
      <p:sp>
        <p:nvSpPr>
          <p:cNvPr id="2" name="Podtytuł 4">
            <a:extLst>
              <a:ext uri="{FF2B5EF4-FFF2-40B4-BE49-F238E27FC236}">
                <a16:creationId xmlns:a16="http://schemas.microsoft.com/office/drawing/2014/main" id="{C01A7231-7BCB-E158-5D00-7D66562CD5B5}"/>
              </a:ext>
            </a:extLst>
          </p:cNvPr>
          <p:cNvSpPr txBox="1">
            <a:spLocks/>
          </p:cNvSpPr>
          <p:nvPr/>
        </p:nvSpPr>
        <p:spPr>
          <a:xfrm>
            <a:off x="7210689" y="6121902"/>
            <a:ext cx="4981311" cy="977621"/>
          </a:xfrm>
          <a:prstGeom prst="rect">
            <a:avLst/>
          </a:prstGeom>
        </p:spPr>
        <p:txBody>
          <a:bodyPr vert="horz" lIns="91440" tIns="91440" rIns="91440" bIns="91440" rtlCol="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endParaRPr lang="pl-PL" sz="1100" dirty="0">
              <a:solidFill>
                <a:schemeClr val="bg1"/>
              </a:solidFill>
            </a:endParaRPr>
          </a:p>
        </p:txBody>
      </p:sp>
      <p:pic>
        <p:nvPicPr>
          <p:cNvPr id="3" name="Obraz 2">
            <a:extLst>
              <a:ext uri="{FF2B5EF4-FFF2-40B4-BE49-F238E27FC236}">
                <a16:creationId xmlns:a16="http://schemas.microsoft.com/office/drawing/2014/main" id="{C0493FA0-4DAF-634B-0532-4DC409E2CB49}"/>
              </a:ext>
            </a:extLst>
          </p:cNvPr>
          <p:cNvPicPr>
            <a:picLocks noChangeAspect="1"/>
          </p:cNvPicPr>
          <p:nvPr/>
        </p:nvPicPr>
        <p:blipFill>
          <a:blip r:embed="rId2"/>
          <a:stretch>
            <a:fillRect/>
          </a:stretch>
        </p:blipFill>
        <p:spPr>
          <a:xfrm>
            <a:off x="126171" y="34033"/>
            <a:ext cx="1422810" cy="1357729"/>
          </a:xfrm>
          <a:prstGeom prst="ellipse">
            <a:avLst/>
          </a:prstGeom>
          <a:ln>
            <a:noFill/>
          </a:ln>
          <a:effectLst>
            <a:softEdge rad="112500"/>
          </a:effectLst>
        </p:spPr>
      </p:pic>
      <p:pic>
        <p:nvPicPr>
          <p:cNvPr id="5" name="Obraz 4">
            <a:extLst>
              <a:ext uri="{FF2B5EF4-FFF2-40B4-BE49-F238E27FC236}">
                <a16:creationId xmlns:a16="http://schemas.microsoft.com/office/drawing/2014/main" id="{35E24C01-8196-52CE-EF53-3CACABAFE800}"/>
              </a:ext>
            </a:extLst>
          </p:cNvPr>
          <p:cNvPicPr>
            <a:picLocks noChangeAspect="1"/>
          </p:cNvPicPr>
          <p:nvPr/>
        </p:nvPicPr>
        <p:blipFill>
          <a:blip r:embed="rId3">
            <a:duotone>
              <a:prstClr val="black"/>
              <a:schemeClr val="tx2">
                <a:tint val="45000"/>
                <a:satMod val="400000"/>
              </a:schemeClr>
            </a:duotone>
          </a:blip>
          <a:stretch>
            <a:fillRect/>
          </a:stretch>
        </p:blipFill>
        <p:spPr>
          <a:xfrm>
            <a:off x="1258781" y="807848"/>
            <a:ext cx="1943477" cy="624028"/>
          </a:xfrm>
          <a:prstGeom prst="rect">
            <a:avLst/>
          </a:prstGeom>
          <a:ln>
            <a:noFill/>
          </a:ln>
          <a:effectLst>
            <a:softEdge rad="112500"/>
          </a:effectLst>
        </p:spPr>
      </p:pic>
      <p:sp>
        <p:nvSpPr>
          <p:cNvPr id="6" name="Prostokąt 5">
            <a:extLst>
              <a:ext uri="{FF2B5EF4-FFF2-40B4-BE49-F238E27FC236}">
                <a16:creationId xmlns:a16="http://schemas.microsoft.com/office/drawing/2014/main" id="{227D71E1-C42F-0E71-D416-9DF2322EE97A}"/>
              </a:ext>
            </a:extLst>
          </p:cNvPr>
          <p:cNvSpPr/>
          <p:nvPr/>
        </p:nvSpPr>
        <p:spPr>
          <a:xfrm>
            <a:off x="105847" y="1379892"/>
            <a:ext cx="1463457" cy="103969"/>
          </a:xfrm>
          <a:prstGeom prst="rect">
            <a:avLst/>
          </a:prstGeom>
          <a:solidFill>
            <a:srgbClr val="CBCBC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0F724564-F917-0BE2-9ED5-38A4A53D22CF}"/>
              </a:ext>
            </a:extLst>
          </p:cNvPr>
          <p:cNvSpPr txBox="1"/>
          <p:nvPr/>
        </p:nvSpPr>
        <p:spPr>
          <a:xfrm>
            <a:off x="1487227" y="72874"/>
            <a:ext cx="18924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R</a:t>
            </a:r>
            <a:endParaRPr lang="pl-PL" sz="5400" dirty="0"/>
          </a:p>
        </p:txBody>
      </p:sp>
      <p:sp>
        <p:nvSpPr>
          <p:cNvPr id="8" name="pole tekstowe 7">
            <a:extLst>
              <a:ext uri="{FF2B5EF4-FFF2-40B4-BE49-F238E27FC236}">
                <a16:creationId xmlns:a16="http://schemas.microsoft.com/office/drawing/2014/main" id="{848DC1B0-392F-F1F5-3701-00FF760C6DBF}"/>
              </a:ext>
            </a:extLst>
          </p:cNvPr>
          <p:cNvSpPr txBox="1"/>
          <p:nvPr/>
        </p:nvSpPr>
        <p:spPr>
          <a:xfrm>
            <a:off x="1889013" y="196532"/>
            <a:ext cx="12896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H</a:t>
            </a:r>
            <a:endParaRPr lang="pl-PL" sz="5400" dirty="0"/>
          </a:p>
        </p:txBody>
      </p:sp>
      <p:sp>
        <p:nvSpPr>
          <p:cNvPr id="9" name="pole tekstowe 8">
            <a:extLst>
              <a:ext uri="{FF2B5EF4-FFF2-40B4-BE49-F238E27FC236}">
                <a16:creationId xmlns:a16="http://schemas.microsoft.com/office/drawing/2014/main" id="{9B3C09B3-F46C-52F4-65F0-69D4B57D0ABC}"/>
              </a:ext>
            </a:extLst>
          </p:cNvPr>
          <p:cNvSpPr txBox="1"/>
          <p:nvPr/>
        </p:nvSpPr>
        <p:spPr>
          <a:xfrm>
            <a:off x="2280997" y="72874"/>
            <a:ext cx="18924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D</a:t>
            </a:r>
            <a:endParaRPr lang="pl-PL" sz="5400" dirty="0"/>
          </a:p>
        </p:txBody>
      </p:sp>
      <p:sp>
        <p:nvSpPr>
          <p:cNvPr id="10" name="pole tekstowe 9">
            <a:extLst>
              <a:ext uri="{FF2B5EF4-FFF2-40B4-BE49-F238E27FC236}">
                <a16:creationId xmlns:a16="http://schemas.microsoft.com/office/drawing/2014/main" id="{31A25AF0-1CB8-B394-B118-A43A350E45E0}"/>
              </a:ext>
            </a:extLst>
          </p:cNvPr>
          <p:cNvSpPr txBox="1"/>
          <p:nvPr/>
        </p:nvSpPr>
        <p:spPr>
          <a:xfrm>
            <a:off x="505715" y="1893677"/>
            <a:ext cx="8863192" cy="461665"/>
          </a:xfrm>
          <a:prstGeom prst="rect">
            <a:avLst/>
          </a:prstGeom>
          <a:noFill/>
        </p:spPr>
        <p:txBody>
          <a:bodyPr wrap="square">
            <a:spAutoFit/>
          </a:bodyPr>
          <a:lstStyle/>
          <a:p>
            <a:r>
              <a:rPr lang="pl-PL" sz="2400" b="1" dirty="0">
                <a:solidFill>
                  <a:schemeClr val="accent1"/>
                </a:solidFill>
                <a:latin typeface="Arial" panose="020B0604020202020204" pitchFamily="34" charset="0"/>
                <a:cs typeface="Arial" panose="020B0604020202020204" pitchFamily="34" charset="0"/>
              </a:rPr>
              <a:t>PRODUKT TRADYCYJNY</a:t>
            </a:r>
            <a:endParaRPr lang="pl-PL" sz="2400" dirty="0">
              <a:solidFill>
                <a:schemeClr val="accent1"/>
              </a:solidFill>
              <a:latin typeface="Arial" panose="020B0604020202020204" pitchFamily="34" charset="0"/>
              <a:cs typeface="Arial" panose="020B0604020202020204" pitchFamily="34" charset="0"/>
            </a:endParaRPr>
          </a:p>
        </p:txBody>
      </p:sp>
      <p:sp>
        <p:nvSpPr>
          <p:cNvPr id="11" name="pole tekstowe 10">
            <a:extLst>
              <a:ext uri="{FF2B5EF4-FFF2-40B4-BE49-F238E27FC236}">
                <a16:creationId xmlns:a16="http://schemas.microsoft.com/office/drawing/2014/main" id="{DF68B06E-BA2C-D8F0-994F-6DF6A066EAFD}"/>
              </a:ext>
            </a:extLst>
          </p:cNvPr>
          <p:cNvSpPr txBox="1"/>
          <p:nvPr/>
        </p:nvSpPr>
        <p:spPr>
          <a:xfrm>
            <a:off x="505715" y="2423527"/>
            <a:ext cx="9493962" cy="1703030"/>
          </a:xfrm>
          <a:prstGeom prst="rect">
            <a:avLst/>
          </a:prstGeom>
          <a:noFill/>
        </p:spPr>
        <p:txBody>
          <a:bodyPr wrap="square" rtlCol="0">
            <a:spAutoFit/>
          </a:bodyPr>
          <a:lstStyle/>
          <a:p>
            <a:pPr algn="just">
              <a:lnSpc>
                <a:spcPct val="150000"/>
              </a:lnSpc>
            </a:pPr>
            <a:r>
              <a:rPr lang="pl-PL" dirty="0">
                <a:latin typeface="Arial" panose="020B0604020202020204" pitchFamily="34" charset="0"/>
                <a:cs typeface="Arial" panose="020B0604020202020204" pitchFamily="34" charset="0"/>
              </a:rPr>
              <a:t>To </a:t>
            </a:r>
            <a:r>
              <a:rPr lang="pl-PL" b="1" dirty="0">
                <a:solidFill>
                  <a:schemeClr val="accent1"/>
                </a:solidFill>
                <a:latin typeface="Arial" panose="020B0604020202020204" pitchFamily="34" charset="0"/>
                <a:cs typeface="Arial" panose="020B0604020202020204" pitchFamily="34" charset="0"/>
              </a:rPr>
              <a:t>produkt spożywczy </a:t>
            </a:r>
            <a:r>
              <a:rPr lang="pl-PL" dirty="0">
                <a:latin typeface="Arial" panose="020B0604020202020204" pitchFamily="34" charset="0"/>
                <a:cs typeface="Arial" panose="020B0604020202020204" pitchFamily="34" charset="0"/>
              </a:rPr>
              <a:t>chroniony prawem polskim lub prawem Unii Europejskiej,  który swą specyficzną, często unikalną  jakość zawdzięcza tradycyjnym recepturom, tradycyjnym, niezmiennym od co najmniej </a:t>
            </a:r>
            <a:r>
              <a:rPr lang="pl-PL" b="1" dirty="0">
                <a:latin typeface="Arial" panose="020B0604020202020204" pitchFamily="34" charset="0"/>
                <a:cs typeface="Arial" panose="020B0604020202020204" pitchFamily="34" charset="0"/>
              </a:rPr>
              <a:t>25 lat </a:t>
            </a:r>
            <a:r>
              <a:rPr lang="pl-PL" dirty="0">
                <a:latin typeface="Arial" panose="020B0604020202020204" pitchFamily="34" charset="0"/>
                <a:cs typeface="Arial" panose="020B0604020202020204" pitchFamily="34" charset="0"/>
              </a:rPr>
              <a:t>metodom wytwarzania i tradycyjnym surowcom. Warunki te stanowią o wpisaniu go na </a:t>
            </a:r>
            <a:r>
              <a:rPr lang="pl-PL" b="1" dirty="0">
                <a:latin typeface="Arial" panose="020B0604020202020204" pitchFamily="34" charset="0"/>
                <a:cs typeface="Arial" panose="020B0604020202020204" pitchFamily="34" charset="0"/>
              </a:rPr>
              <a:t>Listę Produktów Tradycyjnych </a:t>
            </a:r>
            <a:r>
              <a:rPr lang="pl-PL" dirty="0">
                <a:latin typeface="Arial" panose="020B0604020202020204" pitchFamily="34" charset="0"/>
                <a:cs typeface="Arial" panose="020B0604020202020204" pitchFamily="34" charset="0"/>
              </a:rPr>
              <a:t>(LPT).</a:t>
            </a:r>
          </a:p>
        </p:txBody>
      </p:sp>
      <p:pic>
        <p:nvPicPr>
          <p:cNvPr id="4" name="Obraz 3">
            <a:extLst>
              <a:ext uri="{FF2B5EF4-FFF2-40B4-BE49-F238E27FC236}">
                <a16:creationId xmlns:a16="http://schemas.microsoft.com/office/drawing/2014/main" id="{96E1AF22-19F9-DD80-D610-FE895D6B43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2822" y="3783793"/>
            <a:ext cx="3319178" cy="2680874"/>
          </a:xfrm>
          <a:prstGeom prst="ellipse">
            <a:avLst/>
          </a:prstGeom>
          <a:ln>
            <a:noFill/>
          </a:ln>
          <a:effectLst>
            <a:softEdge rad="112500"/>
          </a:effectLst>
        </p:spPr>
      </p:pic>
    </p:spTree>
    <p:extLst>
      <p:ext uri="{BB962C8B-B14F-4D97-AF65-F5344CB8AC3E}">
        <p14:creationId xmlns:p14="http://schemas.microsoft.com/office/powerpoint/2010/main" val="1850750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AA7F8-7DA0-1559-C24A-1E8AB47119E8}"/>
            </a:ext>
          </a:extLst>
        </p:cNvPr>
        <p:cNvGrpSpPr/>
        <p:nvPr/>
      </p:nvGrpSpPr>
      <p:grpSpPr>
        <a:xfrm>
          <a:off x="0" y="0"/>
          <a:ext cx="0" cy="0"/>
          <a:chOff x="0" y="0"/>
          <a:chExt cx="0" cy="0"/>
        </a:xfrm>
      </p:grpSpPr>
      <p:sp>
        <p:nvSpPr>
          <p:cNvPr id="2" name="Podtytuł 4">
            <a:extLst>
              <a:ext uri="{FF2B5EF4-FFF2-40B4-BE49-F238E27FC236}">
                <a16:creationId xmlns:a16="http://schemas.microsoft.com/office/drawing/2014/main" id="{2702B629-1A17-A84E-6A91-AD24A8D408BD}"/>
              </a:ext>
            </a:extLst>
          </p:cNvPr>
          <p:cNvSpPr txBox="1">
            <a:spLocks/>
          </p:cNvSpPr>
          <p:nvPr/>
        </p:nvSpPr>
        <p:spPr>
          <a:xfrm>
            <a:off x="7210689" y="6121902"/>
            <a:ext cx="4981311" cy="977621"/>
          </a:xfrm>
          <a:prstGeom prst="rect">
            <a:avLst/>
          </a:prstGeom>
        </p:spPr>
        <p:txBody>
          <a:bodyPr vert="horz" lIns="91440" tIns="91440" rIns="91440" bIns="91440" rtlCol="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endParaRPr lang="pl-PL" sz="1100" dirty="0">
              <a:solidFill>
                <a:schemeClr val="bg1"/>
              </a:solidFill>
            </a:endParaRPr>
          </a:p>
        </p:txBody>
      </p:sp>
      <p:pic>
        <p:nvPicPr>
          <p:cNvPr id="3" name="Obraz 2">
            <a:extLst>
              <a:ext uri="{FF2B5EF4-FFF2-40B4-BE49-F238E27FC236}">
                <a16:creationId xmlns:a16="http://schemas.microsoft.com/office/drawing/2014/main" id="{7BBE5597-4A8D-9DF5-0572-48F81B42DD06}"/>
              </a:ext>
            </a:extLst>
          </p:cNvPr>
          <p:cNvPicPr>
            <a:picLocks noChangeAspect="1"/>
          </p:cNvPicPr>
          <p:nvPr/>
        </p:nvPicPr>
        <p:blipFill>
          <a:blip r:embed="rId2"/>
          <a:stretch>
            <a:fillRect/>
          </a:stretch>
        </p:blipFill>
        <p:spPr>
          <a:xfrm>
            <a:off x="126171" y="34033"/>
            <a:ext cx="1422810" cy="1357729"/>
          </a:xfrm>
          <a:prstGeom prst="ellipse">
            <a:avLst/>
          </a:prstGeom>
          <a:ln>
            <a:noFill/>
          </a:ln>
          <a:effectLst>
            <a:softEdge rad="112500"/>
          </a:effectLst>
        </p:spPr>
      </p:pic>
      <p:pic>
        <p:nvPicPr>
          <p:cNvPr id="5" name="Obraz 4">
            <a:extLst>
              <a:ext uri="{FF2B5EF4-FFF2-40B4-BE49-F238E27FC236}">
                <a16:creationId xmlns:a16="http://schemas.microsoft.com/office/drawing/2014/main" id="{AE34608F-344F-6309-BB79-E8444A843760}"/>
              </a:ext>
            </a:extLst>
          </p:cNvPr>
          <p:cNvPicPr>
            <a:picLocks noChangeAspect="1"/>
          </p:cNvPicPr>
          <p:nvPr/>
        </p:nvPicPr>
        <p:blipFill>
          <a:blip r:embed="rId3">
            <a:duotone>
              <a:prstClr val="black"/>
              <a:schemeClr val="tx2">
                <a:tint val="45000"/>
                <a:satMod val="400000"/>
              </a:schemeClr>
            </a:duotone>
          </a:blip>
          <a:stretch>
            <a:fillRect/>
          </a:stretch>
        </p:blipFill>
        <p:spPr>
          <a:xfrm>
            <a:off x="1258781" y="807848"/>
            <a:ext cx="1943477" cy="624028"/>
          </a:xfrm>
          <a:prstGeom prst="rect">
            <a:avLst/>
          </a:prstGeom>
          <a:ln>
            <a:noFill/>
          </a:ln>
          <a:effectLst>
            <a:softEdge rad="112500"/>
          </a:effectLst>
        </p:spPr>
      </p:pic>
      <p:sp>
        <p:nvSpPr>
          <p:cNvPr id="6" name="Prostokąt 5">
            <a:extLst>
              <a:ext uri="{FF2B5EF4-FFF2-40B4-BE49-F238E27FC236}">
                <a16:creationId xmlns:a16="http://schemas.microsoft.com/office/drawing/2014/main" id="{00982E77-17EE-6E72-AAD8-36E297493F3A}"/>
              </a:ext>
            </a:extLst>
          </p:cNvPr>
          <p:cNvSpPr/>
          <p:nvPr/>
        </p:nvSpPr>
        <p:spPr>
          <a:xfrm>
            <a:off x="105847" y="1379892"/>
            <a:ext cx="1463457" cy="103969"/>
          </a:xfrm>
          <a:prstGeom prst="rect">
            <a:avLst/>
          </a:prstGeom>
          <a:solidFill>
            <a:srgbClr val="CBCBC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64728A1F-F361-BBDD-DE39-77A0A04A40F3}"/>
              </a:ext>
            </a:extLst>
          </p:cNvPr>
          <p:cNvSpPr txBox="1"/>
          <p:nvPr/>
        </p:nvSpPr>
        <p:spPr>
          <a:xfrm>
            <a:off x="1487227" y="72874"/>
            <a:ext cx="18924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R</a:t>
            </a:r>
            <a:endParaRPr lang="pl-PL" sz="5400" dirty="0"/>
          </a:p>
        </p:txBody>
      </p:sp>
      <p:sp>
        <p:nvSpPr>
          <p:cNvPr id="8" name="pole tekstowe 7">
            <a:extLst>
              <a:ext uri="{FF2B5EF4-FFF2-40B4-BE49-F238E27FC236}">
                <a16:creationId xmlns:a16="http://schemas.microsoft.com/office/drawing/2014/main" id="{81F1F3BF-7C3D-FE18-839D-E979564D446E}"/>
              </a:ext>
            </a:extLst>
          </p:cNvPr>
          <p:cNvSpPr txBox="1"/>
          <p:nvPr/>
        </p:nvSpPr>
        <p:spPr>
          <a:xfrm>
            <a:off x="1889013" y="196532"/>
            <a:ext cx="12896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H</a:t>
            </a:r>
            <a:endParaRPr lang="pl-PL" sz="5400" dirty="0"/>
          </a:p>
        </p:txBody>
      </p:sp>
      <p:sp>
        <p:nvSpPr>
          <p:cNvPr id="9" name="pole tekstowe 8">
            <a:extLst>
              <a:ext uri="{FF2B5EF4-FFF2-40B4-BE49-F238E27FC236}">
                <a16:creationId xmlns:a16="http://schemas.microsoft.com/office/drawing/2014/main" id="{51D8ED0A-BD14-F586-AD8B-BB6630D9B8EA}"/>
              </a:ext>
            </a:extLst>
          </p:cNvPr>
          <p:cNvSpPr txBox="1"/>
          <p:nvPr/>
        </p:nvSpPr>
        <p:spPr>
          <a:xfrm>
            <a:off x="2280997" y="72874"/>
            <a:ext cx="189244" cy="923330"/>
          </a:xfrm>
          <a:prstGeom prst="rect">
            <a:avLst/>
          </a:prstGeom>
          <a:noFill/>
        </p:spPr>
        <p:txBody>
          <a:bodyPr wrap="square">
            <a:spAutoFit/>
          </a:bodyPr>
          <a:lstStyle/>
          <a:p>
            <a:r>
              <a:rPr lang="pl-PL" sz="5400" b="1" dirty="0">
                <a:latin typeface="Calibri" panose="020F0502020204030204" pitchFamily="34" charset="0"/>
                <a:cs typeface="Times New Roman" panose="02020603050405020304" pitchFamily="18" charset="0"/>
              </a:rPr>
              <a:t>D</a:t>
            </a:r>
            <a:endParaRPr lang="pl-PL" sz="5400" dirty="0"/>
          </a:p>
        </p:txBody>
      </p:sp>
      <p:sp>
        <p:nvSpPr>
          <p:cNvPr id="4" name="Prostokąt 3">
            <a:extLst>
              <a:ext uri="{FF2B5EF4-FFF2-40B4-BE49-F238E27FC236}">
                <a16:creationId xmlns:a16="http://schemas.microsoft.com/office/drawing/2014/main" id="{3EC66524-0E41-A4CB-C6ED-B3822C351CB9}"/>
              </a:ext>
            </a:extLst>
          </p:cNvPr>
          <p:cNvSpPr/>
          <p:nvPr/>
        </p:nvSpPr>
        <p:spPr>
          <a:xfrm>
            <a:off x="404143" y="1770019"/>
            <a:ext cx="11358977" cy="954107"/>
          </a:xfrm>
          <a:prstGeom prst="rect">
            <a:avLst/>
          </a:prstGeom>
        </p:spPr>
        <p:txBody>
          <a:bodyPr wrap="square">
            <a:spAutoFit/>
          </a:bodyPr>
          <a:lstStyle/>
          <a:p>
            <a:pPr algn="ctr"/>
            <a:r>
              <a:rPr lang="pl-PL" sz="2800" b="1" dirty="0">
                <a:solidFill>
                  <a:srgbClr val="C00000"/>
                </a:solidFill>
                <a:latin typeface="Arial" panose="020B0604020202020204" pitchFamily="34" charset="0"/>
                <a:ea typeface="Calibri" panose="020F0502020204030204" pitchFamily="34" charset="0"/>
                <a:cs typeface="Arial" panose="020B0604020202020204" pitchFamily="34" charset="0"/>
              </a:rPr>
              <a:t>Województwo podkarpackie </a:t>
            </a:r>
            <a:r>
              <a:rPr lang="pl-PL" sz="2800" dirty="0">
                <a:solidFill>
                  <a:srgbClr val="C00000"/>
                </a:solidFill>
                <a:latin typeface="Arial" panose="020B0604020202020204" pitchFamily="34" charset="0"/>
                <a:ea typeface="Calibri" panose="020F0502020204030204" pitchFamily="34" charset="0"/>
                <a:cs typeface="Arial" panose="020B0604020202020204" pitchFamily="34" charset="0"/>
              </a:rPr>
              <a:t>jest liderem w zakresie wytwarzania produktów tradycyjnych </a:t>
            </a:r>
            <a:endParaRPr lang="pl-PL" sz="3200" dirty="0">
              <a:solidFill>
                <a:srgbClr val="C00000"/>
              </a:solidFill>
              <a:latin typeface="Arial" panose="020B0604020202020204" pitchFamily="34" charset="0"/>
              <a:cs typeface="Arial" panose="020B0604020202020204" pitchFamily="34" charset="0"/>
            </a:endParaRPr>
          </a:p>
        </p:txBody>
      </p:sp>
      <p:sp>
        <p:nvSpPr>
          <p:cNvPr id="10" name="Prostokąt 9">
            <a:extLst>
              <a:ext uri="{FF2B5EF4-FFF2-40B4-BE49-F238E27FC236}">
                <a16:creationId xmlns:a16="http://schemas.microsoft.com/office/drawing/2014/main" id="{D910825B-31AE-E91D-55F1-A38EEA04B849}"/>
              </a:ext>
            </a:extLst>
          </p:cNvPr>
          <p:cNvSpPr/>
          <p:nvPr/>
        </p:nvSpPr>
        <p:spPr>
          <a:xfrm>
            <a:off x="428880" y="2992206"/>
            <a:ext cx="11334240" cy="1292662"/>
          </a:xfrm>
          <a:prstGeom prst="rect">
            <a:avLst/>
          </a:prstGeom>
        </p:spPr>
        <p:txBody>
          <a:bodyPr wrap="square">
            <a:spAutoFit/>
          </a:bodyPr>
          <a:lstStyle/>
          <a:p>
            <a:pPr algn="just"/>
            <a:r>
              <a:rPr lang="pl-PL" dirty="0">
                <a:latin typeface="Arial" panose="020B0604020202020204" pitchFamily="34" charset="0"/>
                <a:ea typeface="Times New Roman" panose="02020603050405020304" pitchFamily="18" charset="0"/>
                <a:cs typeface="Arial" panose="020B0604020202020204" pitchFamily="34" charset="0"/>
              </a:rPr>
              <a:t>Obecnie na </a:t>
            </a:r>
            <a:r>
              <a:rPr lang="pl-PL" b="1" dirty="0">
                <a:solidFill>
                  <a:srgbClr val="C00000"/>
                </a:solidFill>
                <a:latin typeface="Arial" panose="020B0604020202020204" pitchFamily="34" charset="0"/>
                <a:ea typeface="Times New Roman" panose="02020603050405020304" pitchFamily="18" charset="0"/>
                <a:cs typeface="Arial" panose="020B0604020202020204" pitchFamily="34" charset="0"/>
              </a:rPr>
              <a:t>Liście Produktów Tradycyjnych </a:t>
            </a:r>
            <a:r>
              <a:rPr lang="pl-PL" dirty="0">
                <a:latin typeface="Arial" panose="020B0604020202020204" pitchFamily="34" charset="0"/>
                <a:ea typeface="Times New Roman" panose="02020603050405020304" pitchFamily="18" charset="0"/>
                <a:cs typeface="Arial" panose="020B0604020202020204" pitchFamily="34" charset="0"/>
              </a:rPr>
              <a:t>znajduje się </a:t>
            </a:r>
            <a:r>
              <a:rPr lang="pl-PL"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2127</a:t>
            </a:r>
            <a:r>
              <a:rPr lang="pl-PL" b="1" dirty="0">
                <a:latin typeface="Arial" panose="020B0604020202020204" pitchFamily="34" charset="0"/>
                <a:ea typeface="Times New Roman" panose="02020603050405020304" pitchFamily="18" charset="0"/>
                <a:cs typeface="Arial" panose="020B0604020202020204" pitchFamily="34" charset="0"/>
              </a:rPr>
              <a:t> </a:t>
            </a:r>
            <a:r>
              <a:rPr lang="pl-PL" dirty="0">
                <a:latin typeface="Arial" panose="020B0604020202020204" pitchFamily="34" charset="0"/>
                <a:ea typeface="Times New Roman" panose="02020603050405020304" pitchFamily="18" charset="0"/>
                <a:cs typeface="Arial" panose="020B0604020202020204" pitchFamily="34" charset="0"/>
              </a:rPr>
              <a:t>produktów tradycyjnych. S</a:t>
            </a:r>
            <a:r>
              <a:rPr lang="pl-PL" dirty="0">
                <a:latin typeface="Arial" panose="020B0604020202020204" pitchFamily="34" charset="0"/>
                <a:cs typeface="Arial" panose="020B0604020202020204" pitchFamily="34" charset="0"/>
              </a:rPr>
              <a:t>pośród nich </a:t>
            </a:r>
            <a:r>
              <a:rPr lang="pl-PL" sz="2400" b="1" dirty="0">
                <a:solidFill>
                  <a:srgbClr val="FF0000"/>
                </a:solidFill>
                <a:latin typeface="Arial" panose="020B0604020202020204" pitchFamily="34" charset="0"/>
                <a:cs typeface="Arial" panose="020B0604020202020204" pitchFamily="34" charset="0"/>
              </a:rPr>
              <a:t>256</a:t>
            </a:r>
            <a:r>
              <a:rPr lang="pl-PL" dirty="0">
                <a:latin typeface="Arial" panose="020B0604020202020204" pitchFamily="34" charset="0"/>
                <a:cs typeface="Arial" panose="020B0604020202020204" pitchFamily="34" charset="0"/>
              </a:rPr>
              <a:t> pochodzi </a:t>
            </a:r>
            <a:r>
              <a:rPr lang="pl-PL" b="1" dirty="0">
                <a:latin typeface="Arial" panose="020B0604020202020204" pitchFamily="34" charset="0"/>
                <a:cs typeface="Arial" panose="020B0604020202020204" pitchFamily="34" charset="0"/>
              </a:rPr>
              <a:t>z Podkarpacia (stan na 07.11.2024)</a:t>
            </a:r>
            <a:r>
              <a:rPr lang="pl-PL" dirty="0">
                <a:latin typeface="Arial" panose="020B0604020202020204" pitchFamily="34" charset="0"/>
                <a:cs typeface="Arial" panose="020B0604020202020204" pitchFamily="34" charset="0"/>
              </a:rPr>
              <a:t>. </a:t>
            </a:r>
            <a:r>
              <a:rPr lang="pl-PL" dirty="0">
                <a:latin typeface="Arial" panose="020B0604020202020204" pitchFamily="34" charset="0"/>
                <a:ea typeface="Times New Roman" panose="02020603050405020304" pitchFamily="18" charset="0"/>
                <a:cs typeface="Arial" panose="020B0604020202020204" pitchFamily="34" charset="0"/>
              </a:rPr>
              <a:t>Ma ona jednak na celu wyłącznie identyfikację tego rodzaju wyrobów. Ich producenci nie są zobowiązani do poddawania się jakiejkolwiek kontroli, która miałaby na celu potwierdzenie zgodności produkcji z metodą wytwarzania zadeklarowaną przez nich we wniosku o wpis. </a:t>
            </a:r>
          </a:p>
        </p:txBody>
      </p:sp>
      <p:pic>
        <p:nvPicPr>
          <p:cNvPr id="11" name="Obraz 10">
            <a:extLst>
              <a:ext uri="{FF2B5EF4-FFF2-40B4-BE49-F238E27FC236}">
                <a16:creationId xmlns:a16="http://schemas.microsoft.com/office/drawing/2014/main" id="{427C4EC4-E624-E010-5319-E4C4C70F1BBF}"/>
              </a:ext>
            </a:extLst>
          </p:cNvPr>
          <p:cNvPicPr>
            <a:picLocks noChangeAspect="1"/>
          </p:cNvPicPr>
          <p:nvPr/>
        </p:nvPicPr>
        <p:blipFill>
          <a:blip r:embed="rId4"/>
          <a:stretch>
            <a:fillRect/>
          </a:stretch>
        </p:blipFill>
        <p:spPr>
          <a:xfrm>
            <a:off x="41838" y="4762817"/>
            <a:ext cx="3014286" cy="2336706"/>
          </a:xfrm>
          <a:prstGeom prst="ellipse">
            <a:avLst/>
          </a:prstGeom>
          <a:ln>
            <a:noFill/>
          </a:ln>
          <a:effectLst>
            <a:softEdge rad="112500"/>
          </a:effectLst>
        </p:spPr>
      </p:pic>
      <p:pic>
        <p:nvPicPr>
          <p:cNvPr id="12" name="Obraz 11">
            <a:extLst>
              <a:ext uri="{FF2B5EF4-FFF2-40B4-BE49-F238E27FC236}">
                <a16:creationId xmlns:a16="http://schemas.microsoft.com/office/drawing/2014/main" id="{87BF6BB0-D73A-D75E-CE50-B953AFFA5425}"/>
              </a:ext>
            </a:extLst>
          </p:cNvPr>
          <p:cNvPicPr>
            <a:picLocks noChangeAspect="1"/>
          </p:cNvPicPr>
          <p:nvPr/>
        </p:nvPicPr>
        <p:blipFill>
          <a:blip r:embed="rId5"/>
          <a:stretch>
            <a:fillRect/>
          </a:stretch>
        </p:blipFill>
        <p:spPr>
          <a:xfrm>
            <a:off x="2280997" y="5094376"/>
            <a:ext cx="3373327" cy="1911551"/>
          </a:xfrm>
          <a:prstGeom prst="ellipse">
            <a:avLst/>
          </a:prstGeom>
          <a:ln>
            <a:noFill/>
          </a:ln>
          <a:effectLst>
            <a:softEdge rad="112500"/>
          </a:effectLst>
        </p:spPr>
      </p:pic>
      <p:pic>
        <p:nvPicPr>
          <p:cNvPr id="13" name="Picture 2" descr="Produkt regionalny: Ser biały z Handzlówki - CABAS.pl">
            <a:extLst>
              <a:ext uri="{FF2B5EF4-FFF2-40B4-BE49-F238E27FC236}">
                <a16:creationId xmlns:a16="http://schemas.microsoft.com/office/drawing/2014/main" id="{5C45AAA2-E14D-E760-0BD4-3E78B034B0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7246" y="5166126"/>
            <a:ext cx="2863326" cy="191155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946572"/>
      </p:ext>
    </p:extLst>
  </p:cSld>
  <p:clrMapOvr>
    <a:masterClrMapping/>
  </p:clrMapOvr>
</p:sld>
</file>

<file path=ppt/theme/theme1.xml><?xml version="1.0" encoding="utf-8"?>
<a:theme xmlns:a="http://schemas.openxmlformats.org/drawingml/2006/main" name="Galeria">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TM10001114[[fn=Galeria]]</Template>
  <TotalTime>4752</TotalTime>
  <Words>2455</Words>
  <Application>Microsoft Office PowerPoint</Application>
  <PresentationFormat>Panoramiczny</PresentationFormat>
  <Paragraphs>171</Paragraphs>
  <Slides>24</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24</vt:i4>
      </vt:variant>
    </vt:vector>
  </HeadingPairs>
  <TitlesOfParts>
    <vt:vector size="32" baseType="lpstr">
      <vt:lpstr>Arial</vt:lpstr>
      <vt:lpstr>Calibri</vt:lpstr>
      <vt:lpstr>Corbel Light</vt:lpstr>
      <vt:lpstr>Gill Sans MT</vt:lpstr>
      <vt:lpstr>Mistral</vt:lpstr>
      <vt:lpstr>Times New Roman</vt:lpstr>
      <vt:lpstr>Wingdings</vt:lpstr>
      <vt:lpstr>Galeria</vt:lpstr>
      <vt:lpstr>Perspektywy rozwoju rynku  produktów regionalnych i tradycyjnych</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Podkarpackie Produkty tradycyjne</dc:title>
  <dc:creator>Dariusz Kamiński</dc:creator>
  <cp:lastModifiedBy>Adamska Beata</cp:lastModifiedBy>
  <cp:revision>167</cp:revision>
  <dcterms:created xsi:type="dcterms:W3CDTF">2020-04-28T06:01:27Z</dcterms:created>
  <dcterms:modified xsi:type="dcterms:W3CDTF">2025-01-17T10:19:17Z</dcterms:modified>
</cp:coreProperties>
</file>